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" y="-5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5" y="6400800"/>
            <a:ext cx="12188825" cy="457200"/>
          </a:xfrm>
          <a:custGeom>
            <a:avLst/>
            <a:gdLst/>
            <a:ahLst/>
            <a:cxnLst/>
            <a:rect l="l" t="t" r="r" b="b"/>
            <a:pathLst>
              <a:path w="12188825" h="457200">
                <a:moveTo>
                  <a:pt x="12188825" y="0"/>
                </a:moveTo>
                <a:lnTo>
                  <a:pt x="0" y="0"/>
                </a:lnTo>
                <a:lnTo>
                  <a:pt x="0" y="457200"/>
                </a:lnTo>
                <a:lnTo>
                  <a:pt x="12188825" y="457200"/>
                </a:lnTo>
                <a:lnTo>
                  <a:pt x="12188825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" y="6334315"/>
            <a:ext cx="12188825" cy="64135"/>
          </a:xfrm>
          <a:custGeom>
            <a:avLst/>
            <a:gdLst/>
            <a:ahLst/>
            <a:cxnLst/>
            <a:rect l="l" t="t" r="r" b="b"/>
            <a:pathLst>
              <a:path w="12188825" h="64135">
                <a:moveTo>
                  <a:pt x="12188825" y="0"/>
                </a:moveTo>
                <a:lnTo>
                  <a:pt x="0" y="0"/>
                </a:lnTo>
                <a:lnTo>
                  <a:pt x="0" y="64008"/>
                </a:lnTo>
                <a:lnTo>
                  <a:pt x="12188825" y="64008"/>
                </a:lnTo>
                <a:lnTo>
                  <a:pt x="12188825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07655" y="4343400"/>
            <a:ext cx="9875520" cy="0"/>
          </a:xfrm>
          <a:custGeom>
            <a:avLst/>
            <a:gdLst/>
            <a:ahLst/>
            <a:cxnLst/>
            <a:rect l="l" t="t" r="r" b="b"/>
            <a:pathLst>
              <a:path w="9875520">
                <a:moveTo>
                  <a:pt x="0" y="0"/>
                </a:moveTo>
                <a:lnTo>
                  <a:pt x="9875507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83715" y="2008822"/>
            <a:ext cx="9624568" cy="2246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200"/>
                </a:lnTo>
                <a:lnTo>
                  <a:pt x="12192000" y="457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9"/>
            <a:ext cx="12192000" cy="66040"/>
          </a:xfrm>
          <a:custGeom>
            <a:avLst/>
            <a:gdLst/>
            <a:ahLst/>
            <a:cxnLst/>
            <a:rect l="l" t="t" r="r" b="b"/>
            <a:pathLst>
              <a:path w="12192000" h="66039">
                <a:moveTo>
                  <a:pt x="12192000" y="0"/>
                </a:moveTo>
                <a:lnTo>
                  <a:pt x="0" y="0"/>
                </a:lnTo>
                <a:lnTo>
                  <a:pt x="0" y="65998"/>
                </a:lnTo>
                <a:lnTo>
                  <a:pt x="12192000" y="659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8171" y="915098"/>
            <a:ext cx="10155656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1562" y="1752600"/>
            <a:ext cx="10048875" cy="3496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49305" y="6575742"/>
            <a:ext cx="213359" cy="160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80645" marR="5080" algn="ctr">
              <a:lnSpc>
                <a:spcPts val="5500"/>
              </a:lnSpc>
              <a:spcBef>
                <a:spcPts val="1100"/>
              </a:spcBef>
            </a:pPr>
            <a:r>
              <a:rPr spc="-55" dirty="0"/>
              <a:t>Работа </a:t>
            </a:r>
            <a:r>
              <a:rPr spc="-45" dirty="0"/>
              <a:t>1-го </a:t>
            </a:r>
            <a:r>
              <a:rPr spc="-60" dirty="0"/>
              <a:t>судьи: </a:t>
            </a:r>
            <a:r>
              <a:rPr spc="-50" dirty="0"/>
              <a:t>его </a:t>
            </a:r>
            <a:r>
              <a:rPr spc="-60" dirty="0"/>
              <a:t>отношение </a:t>
            </a:r>
            <a:r>
              <a:rPr spc="-1210" dirty="0"/>
              <a:t> </a:t>
            </a:r>
            <a:r>
              <a:rPr dirty="0"/>
              <a:t>к </a:t>
            </a:r>
            <a:r>
              <a:rPr spc="-55" dirty="0"/>
              <a:t>игре </a:t>
            </a:r>
            <a:r>
              <a:rPr dirty="0"/>
              <a:t>и </a:t>
            </a:r>
            <a:r>
              <a:rPr spc="-60" dirty="0"/>
              <a:t>управление поведением </a:t>
            </a:r>
            <a:r>
              <a:rPr spc="-1210" dirty="0"/>
              <a:t> </a:t>
            </a:r>
            <a:r>
              <a:rPr spc="-60" dirty="0"/>
              <a:t>участников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088514" y="5179059"/>
            <a:ext cx="772223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spc="160" dirty="0">
                <a:solidFill>
                  <a:srgbClr val="626F52"/>
                </a:solidFill>
                <a:latin typeface="Calibri Light"/>
                <a:cs typeface="Calibri Light"/>
              </a:rPr>
              <a:t>КОМИССИЯ</a:t>
            </a:r>
            <a:r>
              <a:rPr sz="2000" spc="330" dirty="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sz="2000" spc="160" dirty="0">
                <a:solidFill>
                  <a:srgbClr val="626F52"/>
                </a:solidFill>
                <a:latin typeface="Calibri Light"/>
                <a:cs typeface="Calibri Light"/>
              </a:rPr>
              <a:t>ПОДГОТОВКИ</a:t>
            </a:r>
            <a:r>
              <a:rPr sz="2000" spc="330" dirty="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sz="2000" spc="160" dirty="0">
                <a:solidFill>
                  <a:srgbClr val="626F52"/>
                </a:solidFill>
                <a:latin typeface="Calibri Light"/>
                <a:cs typeface="Calibri Light"/>
              </a:rPr>
              <a:t>СУДЕЙСКИХ</a:t>
            </a:r>
            <a:r>
              <a:rPr sz="2000" spc="320" dirty="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r>
              <a:rPr sz="2000" spc="155" dirty="0">
                <a:solidFill>
                  <a:srgbClr val="626F52"/>
                </a:solidFill>
                <a:latin typeface="Calibri Light"/>
                <a:cs typeface="Calibri Light"/>
              </a:rPr>
              <a:t>КАДРОВ</a:t>
            </a:r>
            <a:r>
              <a:rPr sz="2000" spc="310" dirty="0">
                <a:solidFill>
                  <a:srgbClr val="626F52"/>
                </a:solidFill>
                <a:latin typeface="Calibri Light"/>
                <a:cs typeface="Calibri Light"/>
              </a:rPr>
              <a:t> </a:t>
            </a:r>
            <a:endParaRPr sz="2000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0833" y="1002347"/>
            <a:ext cx="99929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05050" algn="l"/>
                <a:tab pos="997902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Поведение</a:t>
            </a:r>
            <a:r>
              <a:rPr spc="-6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тренеров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739900"/>
            <a:ext cx="10038080" cy="4360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>
              <a:lnSpc>
                <a:spcPts val="3060"/>
              </a:lnSpc>
              <a:spcBef>
                <a:spcPts val="100"/>
              </a:spcBef>
            </a:pP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Если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поведение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тренера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выходит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за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пределы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дисциплинарных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ограничений,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установленных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Правилом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21,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  <a:tabLst>
                <a:tab pos="4282440" algn="l"/>
              </a:tabLst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без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сомнений	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применять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соответствующие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санкции.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Волейбольный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матч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–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это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спортивное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шоу</a:t>
            </a:r>
            <a:r>
              <a:rPr sz="3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игроков,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а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не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официальных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лиц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команды.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Это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касается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обращения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тренера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(и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любого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члена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команды)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к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столу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ГСК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или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другому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официальному</a:t>
            </a:r>
            <a:r>
              <a:rPr sz="3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лицу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агрессивной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endParaRPr sz="3000">
              <a:latin typeface="Calibri"/>
              <a:cs typeface="Calibri"/>
            </a:endParaRPr>
          </a:p>
          <a:p>
            <a:pPr marL="12700" marR="928369">
              <a:lnSpc>
                <a:spcPct val="70000"/>
              </a:lnSpc>
              <a:spcBef>
                <a:spcPts val="540"/>
              </a:spcBef>
            </a:pP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оскорбительной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форме,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громко апеллируя,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провоцируя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соперников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привлекая</a:t>
            </a:r>
            <a:r>
              <a:rPr sz="30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внимание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публики.</a:t>
            </a:r>
            <a:endParaRPr sz="3000">
              <a:latin typeface="Calibri"/>
              <a:cs typeface="Calibri"/>
            </a:endParaRPr>
          </a:p>
          <a:p>
            <a:pPr marL="12700" marR="133350" indent="428625">
              <a:lnSpc>
                <a:spcPct val="70000"/>
              </a:lnSpc>
              <a:spcBef>
                <a:spcPts val="1405"/>
              </a:spcBef>
            </a:pP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чем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раньше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остановит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подобное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поведение,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тем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будет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лучше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для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нормального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проведения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матча.</a:t>
            </a:r>
            <a:endParaRPr sz="3000">
              <a:latin typeface="Calibri"/>
              <a:cs typeface="Calibri"/>
            </a:endParaRPr>
          </a:p>
          <a:p>
            <a:pPr marL="441325">
              <a:lnSpc>
                <a:spcPct val="100000"/>
              </a:lnSpc>
              <a:spcBef>
                <a:spcPts val="320"/>
              </a:spcBef>
            </a:pPr>
            <a:r>
              <a:rPr sz="3000" b="1" spc="-15" dirty="0">
                <a:solidFill>
                  <a:srgbClr val="404040"/>
                </a:solidFill>
                <a:latin typeface="Calibri"/>
                <a:cs typeface="Calibri"/>
              </a:rPr>
              <a:t>Уважительно,</a:t>
            </a:r>
            <a:r>
              <a:rPr sz="3000" b="1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404040"/>
                </a:solidFill>
                <a:latin typeface="Calibri"/>
                <a:cs typeface="Calibri"/>
              </a:rPr>
              <a:t>но </a:t>
            </a:r>
            <a:r>
              <a:rPr sz="3000" b="1" spc="-20" dirty="0">
                <a:solidFill>
                  <a:srgbClr val="404040"/>
                </a:solidFill>
                <a:latin typeface="Calibri"/>
                <a:cs typeface="Calibri"/>
              </a:rPr>
              <a:t>жестко. </a:t>
            </a:r>
            <a:r>
              <a:rPr sz="3000" b="1" spc="-25" dirty="0">
                <a:solidFill>
                  <a:srgbClr val="404040"/>
                </a:solidFill>
                <a:latin typeface="Calibri"/>
                <a:cs typeface="Calibri"/>
              </a:rPr>
              <a:t>Тренер</a:t>
            </a:r>
            <a:r>
              <a:rPr sz="30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–</a:t>
            </a:r>
            <a:r>
              <a:rPr sz="3000" b="1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404040"/>
                </a:solidFill>
                <a:latin typeface="Calibri"/>
                <a:cs typeface="Calibri"/>
              </a:rPr>
              <a:t>это</a:t>
            </a:r>
            <a:r>
              <a:rPr sz="3000" b="1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не</a:t>
            </a:r>
            <a:r>
              <a:rPr sz="3000" b="1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40" dirty="0">
                <a:solidFill>
                  <a:srgbClr val="404040"/>
                </a:solidFill>
                <a:latin typeface="Calibri"/>
                <a:cs typeface="Calibri"/>
              </a:rPr>
              <a:t>шоу.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10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7724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Эпатажные</a:t>
            </a:r>
            <a:r>
              <a:rPr spc="-85" dirty="0">
                <a:solidFill>
                  <a:srgbClr val="001F5F"/>
                </a:solidFill>
              </a:rPr>
              <a:t> </a:t>
            </a:r>
            <a:r>
              <a:rPr spc="-50" dirty="0">
                <a:solidFill>
                  <a:srgbClr val="001F5F"/>
                </a:solidFill>
              </a:rPr>
              <a:t>игроки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783079"/>
            <a:ext cx="9714230" cy="358076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48005" indent="339725">
              <a:lnSpc>
                <a:spcPct val="80000"/>
              </a:lnSpc>
              <a:spcBef>
                <a:spcPts val="745"/>
              </a:spcBef>
            </a:pPr>
            <a:r>
              <a:rPr sz="2700" spc="-25" dirty="0">
                <a:latin typeface="Calibri"/>
                <a:cs typeface="Calibri"/>
              </a:rPr>
              <a:t>Волейбол</a:t>
            </a:r>
            <a:r>
              <a:rPr sz="2700" spc="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– </a:t>
            </a:r>
            <a:r>
              <a:rPr sz="2700" spc="-25" dirty="0">
                <a:latin typeface="Calibri"/>
                <a:cs typeface="Calibri"/>
              </a:rPr>
              <a:t>это</a:t>
            </a:r>
            <a:r>
              <a:rPr sz="2700" spc="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спортивное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30" dirty="0">
                <a:latin typeface="Calibri"/>
                <a:cs typeface="Calibri"/>
              </a:rPr>
              <a:t>шоу,</a:t>
            </a:r>
            <a:r>
              <a:rPr sz="2700" spc="3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зрители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хотят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получать 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максимальное </a:t>
            </a:r>
            <a:r>
              <a:rPr sz="2700" spc="-20" dirty="0">
                <a:latin typeface="Calibri"/>
                <a:cs typeface="Calibri"/>
              </a:rPr>
              <a:t>удовольствие </a:t>
            </a:r>
            <a:r>
              <a:rPr sz="2700" spc="-15" dirty="0">
                <a:latin typeface="Calibri"/>
                <a:cs typeface="Calibri"/>
              </a:rPr>
              <a:t>от </a:t>
            </a:r>
            <a:r>
              <a:rPr sz="2700" dirty="0">
                <a:latin typeface="Calibri"/>
                <a:cs typeface="Calibri"/>
              </a:rPr>
              <a:t>игры </a:t>
            </a:r>
            <a:r>
              <a:rPr sz="2700" spc="-10" dirty="0">
                <a:latin typeface="Calibri"/>
                <a:cs typeface="Calibri"/>
              </a:rPr>
              <a:t>звезд </a:t>
            </a:r>
            <a:r>
              <a:rPr sz="2700" spc="-15" dirty="0">
                <a:latin typeface="Calibri"/>
                <a:cs typeface="Calibri"/>
              </a:rPr>
              <a:t>волейбола. </a:t>
            </a:r>
            <a:r>
              <a:rPr sz="2700" spc="-25" dirty="0">
                <a:latin typeface="Calibri"/>
                <a:cs typeface="Calibri"/>
              </a:rPr>
              <a:t>Судьям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приходится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иметь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дело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 </a:t>
            </a:r>
            <a:r>
              <a:rPr sz="2700" spc="-5" dirty="0">
                <a:latin typeface="Calibri"/>
                <a:cs typeface="Calibri"/>
              </a:rPr>
              <a:t>так называемыми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«эпатажными</a:t>
            </a:r>
            <a:endParaRPr sz="2700">
              <a:latin typeface="Calibri"/>
              <a:cs typeface="Calibri"/>
            </a:endParaRPr>
          </a:p>
          <a:p>
            <a:pPr marL="12700" marR="359410">
              <a:lnSpc>
                <a:spcPct val="80000"/>
              </a:lnSpc>
              <a:spcBef>
                <a:spcPts val="10"/>
              </a:spcBef>
            </a:pPr>
            <a:r>
              <a:rPr sz="2700" spc="-5" dirty="0">
                <a:latin typeface="Calibri"/>
                <a:cs typeface="Calibri"/>
              </a:rPr>
              <a:t>игроками»,</a:t>
            </a:r>
            <a:r>
              <a:rPr sz="2700" spc="-10" dirty="0">
                <a:latin typeface="Calibri"/>
                <a:cs typeface="Calibri"/>
              </a:rPr>
              <a:t> действия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поведение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которых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находятся</a:t>
            </a:r>
            <a:r>
              <a:rPr sz="2700" dirty="0">
                <a:latin typeface="Calibri"/>
                <a:cs typeface="Calibri"/>
              </a:rPr>
              <a:t> на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грани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дозволенного </a:t>
            </a:r>
            <a:r>
              <a:rPr sz="2700" dirty="0">
                <a:latin typeface="Calibri"/>
                <a:cs typeface="Calibri"/>
              </a:rPr>
              <a:t>правилами. </a:t>
            </a:r>
            <a:r>
              <a:rPr sz="2700" spc="-5" dirty="0">
                <a:latin typeface="Calibri"/>
                <a:cs typeface="Calibri"/>
              </a:rPr>
              <a:t>Они </a:t>
            </a:r>
            <a:r>
              <a:rPr sz="2700" spc="-20" dirty="0">
                <a:latin typeface="Calibri"/>
                <a:cs typeface="Calibri"/>
              </a:rPr>
              <a:t>должны </a:t>
            </a:r>
            <a:r>
              <a:rPr sz="2700" spc="-5" dirty="0">
                <a:latin typeface="Calibri"/>
                <a:cs typeface="Calibri"/>
              </a:rPr>
              <a:t>очень </a:t>
            </a:r>
            <a:r>
              <a:rPr sz="2700" spc="-10" dirty="0">
                <a:latin typeface="Calibri"/>
                <a:cs typeface="Calibri"/>
              </a:rPr>
              <a:t>внимательно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деликатно </a:t>
            </a:r>
            <a:r>
              <a:rPr sz="2700" spc="-30" dirty="0">
                <a:latin typeface="Calibri"/>
                <a:cs typeface="Calibri"/>
              </a:rPr>
              <a:t>подходить</a:t>
            </a:r>
            <a:r>
              <a:rPr sz="2700" spc="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к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управлению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поведением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таких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игроков.</a:t>
            </a:r>
            <a:endParaRPr sz="2700">
              <a:latin typeface="Calibri"/>
              <a:cs typeface="Calibri"/>
            </a:endParaRPr>
          </a:p>
          <a:p>
            <a:pPr marL="12700" marR="5080" indent="311785">
              <a:lnSpc>
                <a:spcPct val="79700"/>
              </a:lnSpc>
              <a:spcBef>
                <a:spcPts val="1415"/>
              </a:spcBef>
            </a:pPr>
            <a:r>
              <a:rPr sz="2700" spc="-25" dirty="0">
                <a:latin typeface="Calibri"/>
                <a:cs typeface="Calibri"/>
              </a:rPr>
              <a:t>Необходимо </a:t>
            </a:r>
            <a:r>
              <a:rPr sz="2700" spc="-5" dirty="0">
                <a:latin typeface="Calibri"/>
                <a:cs typeface="Calibri"/>
              </a:rPr>
              <a:t>разрешать </a:t>
            </a:r>
            <a:r>
              <a:rPr sz="2700" spc="-10" dirty="0">
                <a:latin typeface="Calibri"/>
                <a:cs typeface="Calibri"/>
              </a:rPr>
              <a:t>такое </a:t>
            </a:r>
            <a:r>
              <a:rPr sz="2700" spc="-5" dirty="0">
                <a:latin typeface="Calibri"/>
                <a:cs typeface="Calibri"/>
              </a:rPr>
              <a:t>эмоциональное </a:t>
            </a:r>
            <a:r>
              <a:rPr sz="2700" spc="-10" dirty="0">
                <a:latin typeface="Calibri"/>
                <a:cs typeface="Calibri"/>
              </a:rPr>
              <a:t>поведение, </a:t>
            </a:r>
            <a:r>
              <a:rPr sz="2700" dirty="0">
                <a:latin typeface="Calibri"/>
                <a:cs typeface="Calibri"/>
              </a:rPr>
              <a:t>но не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допускать</a:t>
            </a:r>
            <a:r>
              <a:rPr sz="2700" spc="-10" dirty="0">
                <a:latin typeface="Calibri"/>
                <a:cs typeface="Calibri"/>
              </a:rPr>
              <a:t> грубого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поведения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по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отношению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к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сопернику.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Это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sz="2700" spc="-5" dirty="0">
                <a:latin typeface="Calibri"/>
                <a:cs typeface="Calibri"/>
              </a:rPr>
              <a:t>сложно,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но</a:t>
            </a:r>
            <a:r>
              <a:rPr sz="2700" spc="-5" dirty="0">
                <a:latin typeface="Calibri"/>
                <a:cs typeface="Calibri"/>
              </a:rPr>
              <a:t> возможно.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В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этой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ситуации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очень</a:t>
            </a:r>
            <a:r>
              <a:rPr sz="2700" dirty="0">
                <a:latin typeface="Calibri"/>
                <a:cs typeface="Calibri"/>
              </a:rPr>
              <a:t> важно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иметь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2920"/>
              </a:lnSpc>
            </a:pPr>
            <a:r>
              <a:rPr sz="2700" spc="-5" dirty="0">
                <a:latin typeface="Calibri"/>
                <a:cs typeface="Calibri"/>
              </a:rPr>
              <a:t>взаимное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уважение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-10" dirty="0">
                <a:latin typeface="Calibri"/>
                <a:cs typeface="Calibri"/>
              </a:rPr>
              <a:t>доверие</a:t>
            </a:r>
            <a:r>
              <a:rPr sz="2700" spc="-20" dirty="0">
                <a:latin typeface="Calibri"/>
                <a:cs typeface="Calibri"/>
              </a:rPr>
              <a:t> между</a:t>
            </a:r>
            <a:r>
              <a:rPr sz="2700" spc="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игроками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судьями.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11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39903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Обоюдное</a:t>
            </a:r>
            <a:r>
              <a:rPr spc="-6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наказание	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303530" algn="ctr">
              <a:lnSpc>
                <a:spcPts val="2750"/>
              </a:lnSpc>
              <a:spcBef>
                <a:spcPts val="100"/>
              </a:spcBef>
            </a:pPr>
            <a:r>
              <a:rPr spc="-25" dirty="0"/>
              <a:t>Иногда</a:t>
            </a:r>
            <a:r>
              <a:rPr spc="-20" dirty="0"/>
              <a:t> </a:t>
            </a:r>
            <a:r>
              <a:rPr dirty="0"/>
              <a:t>в</a:t>
            </a:r>
            <a:r>
              <a:rPr spc="-5" dirty="0"/>
              <a:t> случае </a:t>
            </a:r>
            <a:r>
              <a:rPr spc="-20" dirty="0"/>
              <a:t>обоюдного</a:t>
            </a:r>
            <a:r>
              <a:rPr spc="40" dirty="0"/>
              <a:t> </a:t>
            </a:r>
            <a:r>
              <a:rPr spc="-10" dirty="0"/>
              <a:t>грубого</a:t>
            </a:r>
            <a:r>
              <a:rPr spc="-5" dirty="0"/>
              <a:t> </a:t>
            </a:r>
            <a:r>
              <a:rPr spc="-10" dirty="0"/>
              <a:t>поведения</a:t>
            </a:r>
            <a:r>
              <a:rPr spc="5" dirty="0"/>
              <a:t> </a:t>
            </a:r>
            <a:r>
              <a:rPr dirty="0"/>
              <a:t>у </a:t>
            </a:r>
            <a:r>
              <a:rPr spc="-10" dirty="0"/>
              <a:t>сетки</a:t>
            </a:r>
            <a:r>
              <a:rPr spc="5" dirty="0"/>
              <a:t> </a:t>
            </a:r>
            <a:r>
              <a:rPr spc="-10" dirty="0"/>
              <a:t>можно</a:t>
            </a:r>
          </a:p>
          <a:p>
            <a:pPr marL="13335" marR="349885" algn="ctr">
              <a:lnSpc>
                <a:spcPts val="2270"/>
              </a:lnSpc>
            </a:pPr>
            <a:r>
              <a:rPr spc="-10" dirty="0"/>
              <a:t>воспользоваться</a:t>
            </a:r>
            <a:r>
              <a:rPr spc="-35" dirty="0"/>
              <a:t> </a:t>
            </a:r>
            <a:r>
              <a:rPr spc="-30" dirty="0"/>
              <a:t>методом</a:t>
            </a:r>
            <a:r>
              <a:rPr spc="55" dirty="0"/>
              <a:t> </a:t>
            </a:r>
            <a:r>
              <a:rPr spc="-5" dirty="0"/>
              <a:t>наказания</a:t>
            </a:r>
            <a:r>
              <a:rPr spc="-55" dirty="0"/>
              <a:t> </a:t>
            </a:r>
            <a:r>
              <a:rPr spc="-10" dirty="0"/>
              <a:t>двух</a:t>
            </a:r>
            <a:r>
              <a:rPr spc="10" dirty="0"/>
              <a:t> </a:t>
            </a:r>
            <a:r>
              <a:rPr spc="-10" dirty="0"/>
              <a:t>команд</a:t>
            </a:r>
            <a:r>
              <a:rPr spc="-15" dirty="0"/>
              <a:t> одновременно,</a:t>
            </a:r>
          </a:p>
          <a:p>
            <a:pPr marL="26034">
              <a:lnSpc>
                <a:spcPts val="2270"/>
              </a:lnSpc>
            </a:pPr>
            <a:r>
              <a:rPr spc="-5" dirty="0"/>
              <a:t>начиная</a:t>
            </a:r>
            <a:r>
              <a:rPr spc="-35" dirty="0"/>
              <a:t> </a:t>
            </a:r>
            <a:r>
              <a:rPr spc="-5" dirty="0"/>
              <a:t>обычно</a:t>
            </a:r>
            <a:r>
              <a:rPr dirty="0"/>
              <a:t> с</a:t>
            </a:r>
            <a:r>
              <a:rPr spc="5" dirty="0"/>
              <a:t> </a:t>
            </a:r>
            <a:r>
              <a:rPr spc="-20" dirty="0"/>
              <a:t>подающей</a:t>
            </a:r>
            <a:r>
              <a:rPr spc="5" dirty="0"/>
              <a:t> </a:t>
            </a:r>
            <a:r>
              <a:rPr spc="-10" dirty="0"/>
              <a:t>команды.</a:t>
            </a:r>
            <a:r>
              <a:rPr spc="15" dirty="0"/>
              <a:t> </a:t>
            </a:r>
            <a:r>
              <a:rPr spc="-5" dirty="0"/>
              <a:t>Например, </a:t>
            </a:r>
            <a:r>
              <a:rPr spc="-15" dirty="0"/>
              <a:t>счет</a:t>
            </a:r>
            <a:r>
              <a:rPr dirty="0"/>
              <a:t> стал</a:t>
            </a:r>
            <a:r>
              <a:rPr spc="-5" dirty="0"/>
              <a:t> </a:t>
            </a:r>
            <a:r>
              <a:rPr spc="-10" dirty="0"/>
              <a:t>12:9</a:t>
            </a:r>
            <a:r>
              <a:rPr spc="20" dirty="0"/>
              <a:t> </a:t>
            </a:r>
            <a:r>
              <a:rPr dirty="0"/>
              <a:t>на</a:t>
            </a:r>
          </a:p>
          <a:p>
            <a:pPr marL="26034">
              <a:lnSpc>
                <a:spcPts val="2270"/>
              </a:lnSpc>
            </a:pPr>
            <a:r>
              <a:rPr spc="-20" dirty="0"/>
              <a:t>подаче</a:t>
            </a:r>
            <a:r>
              <a:rPr spc="-5" dirty="0"/>
              <a:t> </a:t>
            </a:r>
            <a:r>
              <a:rPr spc="-10" dirty="0"/>
              <a:t>команды</a:t>
            </a:r>
            <a:r>
              <a:rPr spc="-5" dirty="0"/>
              <a:t> </a:t>
            </a:r>
            <a:r>
              <a:rPr spc="10" dirty="0"/>
              <a:t>А,</a:t>
            </a:r>
            <a:r>
              <a:rPr dirty="0"/>
              <a:t> и </a:t>
            </a:r>
            <a:r>
              <a:rPr spc="-15" dirty="0"/>
              <a:t>происходит</a:t>
            </a:r>
            <a:r>
              <a:rPr spc="30" dirty="0"/>
              <a:t> </a:t>
            </a:r>
            <a:r>
              <a:rPr spc="-10" dirty="0"/>
              <a:t>инцидент</a:t>
            </a:r>
            <a:r>
              <a:rPr spc="-5" dirty="0"/>
              <a:t> </a:t>
            </a:r>
            <a:r>
              <a:rPr dirty="0"/>
              <a:t>у</a:t>
            </a:r>
            <a:r>
              <a:rPr spc="5" dirty="0"/>
              <a:t> </a:t>
            </a:r>
            <a:r>
              <a:rPr spc="-10" dirty="0"/>
              <a:t>сетки</a:t>
            </a:r>
            <a:r>
              <a:rPr spc="5" dirty="0"/>
              <a:t> </a:t>
            </a:r>
            <a:r>
              <a:rPr spc="-20" dirty="0"/>
              <a:t>между</a:t>
            </a:r>
            <a:r>
              <a:rPr spc="25" dirty="0"/>
              <a:t> </a:t>
            </a:r>
            <a:r>
              <a:rPr spc="-15" dirty="0"/>
              <a:t>двумя</a:t>
            </a:r>
          </a:p>
          <a:p>
            <a:pPr marL="26034">
              <a:lnSpc>
                <a:spcPts val="2270"/>
              </a:lnSpc>
            </a:pPr>
            <a:r>
              <a:rPr spc="-5" dirty="0"/>
              <a:t>игроками</a:t>
            </a:r>
            <a:r>
              <a:rPr spc="-15" dirty="0"/>
              <a:t> </a:t>
            </a:r>
            <a:r>
              <a:rPr spc="-10" dirty="0"/>
              <a:t>№10</a:t>
            </a:r>
            <a:r>
              <a:rPr dirty="0"/>
              <a:t> </a:t>
            </a:r>
            <a:r>
              <a:rPr spc="-15" dirty="0"/>
              <a:t>ком.</a:t>
            </a:r>
            <a:r>
              <a:rPr dirty="0"/>
              <a:t> А и</a:t>
            </a:r>
            <a:r>
              <a:rPr spc="-5" dirty="0"/>
              <a:t> </a:t>
            </a:r>
            <a:r>
              <a:rPr spc="-10" dirty="0"/>
              <a:t>№11</a:t>
            </a:r>
            <a:r>
              <a:rPr dirty="0"/>
              <a:t> </a:t>
            </a:r>
            <a:r>
              <a:rPr spc="-15" dirty="0"/>
              <a:t>ком.</a:t>
            </a:r>
            <a:r>
              <a:rPr dirty="0"/>
              <a:t> Б.</a:t>
            </a:r>
            <a:r>
              <a:rPr spc="15" dirty="0"/>
              <a:t> </a:t>
            </a:r>
            <a:r>
              <a:rPr spc="-10" dirty="0"/>
              <a:t>Решение</a:t>
            </a:r>
            <a:r>
              <a:rPr spc="-20" dirty="0"/>
              <a:t> </a:t>
            </a:r>
            <a:r>
              <a:rPr spc="-15" dirty="0"/>
              <a:t>1-го</a:t>
            </a:r>
            <a:r>
              <a:rPr spc="20" dirty="0"/>
              <a:t> </a:t>
            </a:r>
            <a:r>
              <a:rPr spc="-30" dirty="0"/>
              <a:t>судьи</a:t>
            </a:r>
            <a:r>
              <a:rPr spc="5" dirty="0"/>
              <a:t> </a:t>
            </a:r>
            <a:r>
              <a:rPr dirty="0"/>
              <a:t>было</a:t>
            </a:r>
          </a:p>
          <a:p>
            <a:pPr marL="26034">
              <a:lnSpc>
                <a:spcPts val="2260"/>
              </a:lnSpc>
            </a:pPr>
            <a:r>
              <a:rPr spc="-5" dirty="0"/>
              <a:t>замечание</a:t>
            </a:r>
            <a:r>
              <a:rPr spc="-40" dirty="0"/>
              <a:t> </a:t>
            </a:r>
            <a:r>
              <a:rPr spc="-5" dirty="0"/>
              <a:t>(красная</a:t>
            </a:r>
            <a:r>
              <a:rPr spc="-45" dirty="0"/>
              <a:t> </a:t>
            </a:r>
            <a:r>
              <a:rPr spc="-15" dirty="0"/>
              <a:t>карточка)</a:t>
            </a:r>
            <a:r>
              <a:rPr spc="-25" dirty="0"/>
              <a:t> </a:t>
            </a:r>
            <a:r>
              <a:rPr spc="-10" dirty="0"/>
              <a:t>этим</a:t>
            </a:r>
            <a:r>
              <a:rPr spc="15" dirty="0"/>
              <a:t> </a:t>
            </a:r>
            <a:r>
              <a:rPr spc="-15" dirty="0"/>
              <a:t>двум</a:t>
            </a:r>
            <a:r>
              <a:rPr dirty="0"/>
              <a:t> </a:t>
            </a:r>
            <a:r>
              <a:rPr spc="-5" dirty="0"/>
              <a:t>игрокам.</a:t>
            </a:r>
            <a:r>
              <a:rPr spc="-10" dirty="0"/>
              <a:t> </a:t>
            </a:r>
            <a:r>
              <a:rPr dirty="0"/>
              <a:t>Игрок</a:t>
            </a:r>
            <a:r>
              <a:rPr spc="-5" dirty="0"/>
              <a:t> </a:t>
            </a:r>
            <a:r>
              <a:rPr spc="-10" dirty="0"/>
              <a:t>№10</a:t>
            </a:r>
            <a:r>
              <a:rPr dirty="0"/>
              <a:t> </a:t>
            </a:r>
            <a:r>
              <a:rPr spc="-15" dirty="0"/>
              <a:t>ком.</a:t>
            </a:r>
          </a:p>
          <a:p>
            <a:pPr marL="26034">
              <a:lnSpc>
                <a:spcPts val="2270"/>
              </a:lnSpc>
            </a:pPr>
            <a:r>
              <a:rPr dirty="0"/>
              <a:t>А </a:t>
            </a:r>
            <a:r>
              <a:rPr spc="-15" dirty="0"/>
              <a:t>получает</a:t>
            </a:r>
            <a:r>
              <a:rPr spc="-5" dirty="0"/>
              <a:t> замечание</a:t>
            </a:r>
            <a:r>
              <a:rPr spc="-20" dirty="0"/>
              <a:t> </a:t>
            </a:r>
            <a:r>
              <a:rPr spc="-5" dirty="0"/>
              <a:t>первым,</a:t>
            </a:r>
            <a:r>
              <a:rPr spc="-25" dirty="0"/>
              <a:t> </a:t>
            </a:r>
            <a:r>
              <a:rPr spc="-15" dirty="0"/>
              <a:t>ком.</a:t>
            </a:r>
            <a:r>
              <a:rPr dirty="0"/>
              <a:t> Б</a:t>
            </a:r>
            <a:r>
              <a:rPr spc="15" dirty="0"/>
              <a:t> </a:t>
            </a:r>
            <a:r>
              <a:rPr spc="-15" dirty="0"/>
              <a:t>получает</a:t>
            </a:r>
            <a:r>
              <a:rPr spc="-5" dirty="0"/>
              <a:t> </a:t>
            </a:r>
            <a:r>
              <a:rPr spc="-15" dirty="0"/>
              <a:t>очко</a:t>
            </a:r>
            <a:r>
              <a:rPr dirty="0"/>
              <a:t> и</a:t>
            </a:r>
            <a:r>
              <a:rPr spc="15" dirty="0"/>
              <a:t> </a:t>
            </a:r>
            <a:r>
              <a:rPr spc="-25" dirty="0"/>
              <a:t>переходит</a:t>
            </a:r>
            <a:r>
              <a:rPr spc="30" dirty="0"/>
              <a:t> </a:t>
            </a:r>
            <a:r>
              <a:rPr dirty="0"/>
              <a:t>на</a:t>
            </a:r>
          </a:p>
          <a:p>
            <a:pPr marL="26034">
              <a:lnSpc>
                <a:spcPts val="2270"/>
              </a:lnSpc>
            </a:pPr>
            <a:r>
              <a:rPr spc="-30" dirty="0"/>
              <a:t>одну</a:t>
            </a:r>
            <a:r>
              <a:rPr spc="25" dirty="0"/>
              <a:t> </a:t>
            </a:r>
            <a:r>
              <a:rPr spc="-5" dirty="0"/>
              <a:t>позицию,</a:t>
            </a:r>
            <a:r>
              <a:rPr spc="10" dirty="0"/>
              <a:t> </a:t>
            </a:r>
            <a:r>
              <a:rPr spc="-10" dirty="0"/>
              <a:t>счет</a:t>
            </a:r>
            <a:r>
              <a:rPr spc="20" dirty="0"/>
              <a:t> </a:t>
            </a:r>
            <a:r>
              <a:rPr spc="-5" dirty="0"/>
              <a:t>становится</a:t>
            </a:r>
            <a:r>
              <a:rPr spc="-15" dirty="0"/>
              <a:t> </a:t>
            </a:r>
            <a:r>
              <a:rPr spc="-10" dirty="0"/>
              <a:t>10:12,</a:t>
            </a:r>
            <a:r>
              <a:rPr spc="10" dirty="0"/>
              <a:t> </a:t>
            </a:r>
            <a:r>
              <a:rPr dirty="0"/>
              <a:t>и</a:t>
            </a:r>
            <a:r>
              <a:rPr spc="-10" dirty="0"/>
              <a:t> затем</a:t>
            </a:r>
            <a:r>
              <a:rPr spc="-5" dirty="0"/>
              <a:t> игрок </a:t>
            </a:r>
            <a:r>
              <a:rPr spc="-10" dirty="0"/>
              <a:t>№11</a:t>
            </a:r>
            <a:r>
              <a:rPr dirty="0"/>
              <a:t> </a:t>
            </a:r>
            <a:r>
              <a:rPr spc="-15" dirty="0"/>
              <a:t>ком.</a:t>
            </a:r>
            <a:r>
              <a:rPr dirty="0"/>
              <a:t> Б</a:t>
            </a:r>
          </a:p>
          <a:p>
            <a:pPr marL="26034" marR="5080">
              <a:lnSpc>
                <a:spcPct val="70300"/>
              </a:lnSpc>
              <a:spcBef>
                <a:spcPts val="470"/>
              </a:spcBef>
            </a:pPr>
            <a:r>
              <a:rPr spc="-10" dirty="0"/>
              <a:t>также</a:t>
            </a:r>
            <a:r>
              <a:rPr spc="-15" dirty="0"/>
              <a:t> получает</a:t>
            </a:r>
            <a:r>
              <a:rPr spc="20" dirty="0"/>
              <a:t> </a:t>
            </a:r>
            <a:r>
              <a:rPr spc="-5" dirty="0"/>
              <a:t>замечание,</a:t>
            </a:r>
            <a:r>
              <a:rPr spc="-30" dirty="0"/>
              <a:t> </a:t>
            </a:r>
            <a:r>
              <a:rPr spc="-15" dirty="0"/>
              <a:t>ком.</a:t>
            </a:r>
            <a:r>
              <a:rPr dirty="0"/>
              <a:t> А </a:t>
            </a:r>
            <a:r>
              <a:rPr spc="-15" dirty="0"/>
              <a:t>получает</a:t>
            </a:r>
            <a:r>
              <a:rPr spc="25" dirty="0"/>
              <a:t> </a:t>
            </a:r>
            <a:r>
              <a:rPr spc="-15" dirty="0"/>
              <a:t>очко, </a:t>
            </a:r>
            <a:r>
              <a:rPr spc="-25" dirty="0"/>
              <a:t>переходит</a:t>
            </a:r>
            <a:r>
              <a:rPr spc="35" dirty="0"/>
              <a:t> </a:t>
            </a:r>
            <a:r>
              <a:rPr dirty="0"/>
              <a:t>на</a:t>
            </a:r>
            <a:r>
              <a:rPr spc="-10" dirty="0"/>
              <a:t> </a:t>
            </a:r>
            <a:r>
              <a:rPr spc="-25" dirty="0"/>
              <a:t>одну </a:t>
            </a:r>
            <a:r>
              <a:rPr spc="-595" dirty="0"/>
              <a:t> </a:t>
            </a:r>
            <a:r>
              <a:rPr spc="-5" dirty="0"/>
              <a:t>позицию</a:t>
            </a:r>
            <a:r>
              <a:rPr spc="10" dirty="0"/>
              <a:t> </a:t>
            </a:r>
            <a:r>
              <a:rPr dirty="0"/>
              <a:t>и</a:t>
            </a:r>
            <a:r>
              <a:rPr spc="-5" dirty="0"/>
              <a:t> </a:t>
            </a:r>
            <a:r>
              <a:rPr spc="-40" dirty="0"/>
              <a:t>подает,</a:t>
            </a:r>
            <a:r>
              <a:rPr spc="50" dirty="0"/>
              <a:t> </a:t>
            </a:r>
            <a:r>
              <a:rPr spc="-10" dirty="0"/>
              <a:t>счет</a:t>
            </a:r>
            <a:r>
              <a:rPr dirty="0"/>
              <a:t> </a:t>
            </a:r>
            <a:r>
              <a:rPr spc="-5" dirty="0"/>
              <a:t>становится</a:t>
            </a:r>
            <a:r>
              <a:rPr spc="-15" dirty="0"/>
              <a:t> </a:t>
            </a:r>
            <a:r>
              <a:rPr spc="-10" dirty="0"/>
              <a:t>13:10.</a:t>
            </a:r>
            <a:r>
              <a:rPr spc="25" dirty="0"/>
              <a:t> </a:t>
            </a:r>
            <a:r>
              <a:rPr dirty="0"/>
              <a:t>Игра</a:t>
            </a:r>
            <a:r>
              <a:rPr spc="-30" dirty="0"/>
              <a:t> </a:t>
            </a:r>
            <a:r>
              <a:rPr spc="-25" dirty="0"/>
              <a:t>продолжается.</a:t>
            </a:r>
          </a:p>
          <a:p>
            <a:pPr marL="414020">
              <a:lnSpc>
                <a:spcPct val="100000"/>
              </a:lnSpc>
              <a:spcBef>
                <a:spcPts val="425"/>
              </a:spcBef>
            </a:pPr>
            <a:r>
              <a:rPr spc="-5" dirty="0"/>
              <a:t>Обычно </a:t>
            </a:r>
            <a:r>
              <a:rPr spc="-10" dirty="0"/>
              <a:t>эти</a:t>
            </a:r>
            <a:r>
              <a:rPr spc="20" dirty="0"/>
              <a:t> </a:t>
            </a:r>
            <a:r>
              <a:rPr spc="-10" dirty="0"/>
              <a:t>действия имеют</a:t>
            </a:r>
            <a:r>
              <a:rPr spc="25" dirty="0"/>
              <a:t> </a:t>
            </a:r>
            <a:r>
              <a:rPr spc="-15" dirty="0"/>
              <a:t>хороший</a:t>
            </a:r>
            <a:r>
              <a:rPr spc="25" dirty="0"/>
              <a:t> </a:t>
            </a:r>
            <a:r>
              <a:rPr spc="-5" dirty="0"/>
              <a:t>профилактический </a:t>
            </a:r>
            <a:r>
              <a:rPr spc="-20" dirty="0"/>
              <a:t>эффект.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12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178435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dirty="0">
                <a:solidFill>
                  <a:srgbClr val="001F5F"/>
                </a:solidFill>
              </a:rPr>
              <a:t>В</a:t>
            </a:r>
            <a:r>
              <a:rPr spc="-105" dirty="0">
                <a:solidFill>
                  <a:srgbClr val="001F5F"/>
                </a:solidFill>
              </a:rPr>
              <a:t> </a:t>
            </a:r>
            <a:r>
              <a:rPr spc="-60" dirty="0">
                <a:solidFill>
                  <a:srgbClr val="001F5F"/>
                </a:solidFill>
              </a:rPr>
              <a:t>концовке</a:t>
            </a:r>
            <a:r>
              <a:rPr spc="-20" dirty="0">
                <a:solidFill>
                  <a:srgbClr val="001F5F"/>
                </a:solidFill>
              </a:rPr>
              <a:t> </a:t>
            </a:r>
            <a:r>
              <a:rPr spc="-50" dirty="0">
                <a:solidFill>
                  <a:srgbClr val="001F5F"/>
                </a:solidFill>
              </a:rPr>
              <a:t>партии</a:t>
            </a:r>
            <a:r>
              <a:rPr spc="-60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(матча)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783079"/>
            <a:ext cx="9768205" cy="3935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indent="-248920">
              <a:lnSpc>
                <a:spcPts val="2920"/>
              </a:lnSpc>
              <a:spcBef>
                <a:spcPts val="100"/>
              </a:spcBef>
              <a:buChar char="•"/>
              <a:tabLst>
                <a:tab pos="261620" algn="l"/>
              </a:tabLst>
            </a:pPr>
            <a:r>
              <a:rPr sz="2700" spc="-50" dirty="0">
                <a:latin typeface="Calibri"/>
                <a:cs typeface="Calibri"/>
              </a:rPr>
              <a:t>будьте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благоразумны</a:t>
            </a:r>
            <a:r>
              <a:rPr sz="2700" dirty="0">
                <a:latin typeface="Calibri"/>
                <a:cs typeface="Calibri"/>
              </a:rPr>
              <a:t> и </a:t>
            </a:r>
            <a:r>
              <a:rPr sz="2700" spc="-10" dirty="0">
                <a:latin typeface="Calibri"/>
                <a:cs typeface="Calibri"/>
              </a:rPr>
              <a:t>осторожны,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40" dirty="0">
                <a:latin typeface="Calibri"/>
                <a:cs typeface="Calibri"/>
              </a:rPr>
              <a:t>когда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Вы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собираетесь</a:t>
            </a:r>
            <a:endParaRPr sz="2700">
              <a:latin typeface="Calibri"/>
              <a:cs typeface="Calibri"/>
            </a:endParaRPr>
          </a:p>
          <a:p>
            <a:pPr marL="12700" marR="31750">
              <a:lnSpc>
                <a:spcPct val="79700"/>
              </a:lnSpc>
              <a:spcBef>
                <a:spcPts val="335"/>
              </a:spcBef>
            </a:pPr>
            <a:r>
              <a:rPr sz="2700" spc="-5" dirty="0">
                <a:latin typeface="Calibri"/>
                <a:cs typeface="Calibri"/>
              </a:rPr>
              <a:t>наказывать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Замечанием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игрока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или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тренера </a:t>
            </a:r>
            <a:r>
              <a:rPr sz="2700" spc="-10" dirty="0">
                <a:latin typeface="Calibri"/>
                <a:cs typeface="Calibri"/>
              </a:rPr>
              <a:t>команды, </a:t>
            </a:r>
            <a:r>
              <a:rPr sz="2700" spc="-5" dirty="0">
                <a:latin typeface="Calibri"/>
                <a:cs typeface="Calibri"/>
              </a:rPr>
              <a:t>особенно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в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концовке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партии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или </a:t>
            </a:r>
            <a:r>
              <a:rPr sz="2700" spc="-5" dirty="0">
                <a:latin typeface="Calibri"/>
                <a:cs typeface="Calibri"/>
              </a:rPr>
              <a:t>матча;</a:t>
            </a:r>
            <a:endParaRPr sz="2700">
              <a:latin typeface="Calibri"/>
              <a:cs typeface="Calibri"/>
            </a:endParaRPr>
          </a:p>
          <a:p>
            <a:pPr marL="12700" marR="5080">
              <a:lnSpc>
                <a:spcPts val="2600"/>
              </a:lnSpc>
              <a:spcBef>
                <a:spcPts val="1380"/>
              </a:spcBef>
              <a:buChar char="•"/>
              <a:tabLst>
                <a:tab pos="261620" algn="l"/>
                <a:tab pos="5448935" algn="l"/>
              </a:tabLst>
            </a:pPr>
            <a:r>
              <a:rPr sz="2700" spc="-25" dirty="0">
                <a:latin typeface="Calibri"/>
                <a:cs typeface="Calibri"/>
              </a:rPr>
              <a:t>иногда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лучше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наказать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35" dirty="0">
                <a:latin typeface="Calibri"/>
                <a:cs typeface="Calibri"/>
              </a:rPr>
              <a:t>Удалением	</a:t>
            </a:r>
            <a:r>
              <a:rPr sz="2700" dirty="0">
                <a:latin typeface="Calibri"/>
                <a:cs typeface="Calibri"/>
              </a:rPr>
              <a:t>или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Дисквалификацией,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если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возможно,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чем</a:t>
            </a:r>
            <a:r>
              <a:rPr sz="2700" spc="-5" dirty="0">
                <a:latin typeface="Calibri"/>
                <a:cs typeface="Calibri"/>
              </a:rPr>
              <a:t> Замечанием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-10" dirty="0">
                <a:latin typeface="Calibri"/>
                <a:cs typeface="Calibri"/>
              </a:rPr>
              <a:t>закончить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партию </a:t>
            </a:r>
            <a:r>
              <a:rPr sz="2700" dirty="0">
                <a:latin typeface="Calibri"/>
                <a:cs typeface="Calibri"/>
              </a:rPr>
              <a:t>или </a:t>
            </a:r>
            <a:r>
              <a:rPr sz="2700" spc="-5" dirty="0">
                <a:latin typeface="Calibri"/>
                <a:cs typeface="Calibri"/>
              </a:rPr>
              <a:t>матч</a:t>
            </a:r>
            <a:r>
              <a:rPr sz="2700" spc="-20" dirty="0">
                <a:latin typeface="Calibri"/>
                <a:cs typeface="Calibri"/>
              </a:rPr>
              <a:t> этой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2600"/>
              </a:lnSpc>
            </a:pPr>
            <a:r>
              <a:rPr sz="2700" dirty="0">
                <a:latin typeface="Calibri"/>
                <a:cs typeface="Calibri"/>
              </a:rPr>
              <a:t>санкцией;</a:t>
            </a:r>
            <a:endParaRPr sz="2700">
              <a:latin typeface="Calibri"/>
              <a:cs typeface="Calibri"/>
            </a:endParaRPr>
          </a:p>
          <a:p>
            <a:pPr marL="12700" marR="309880">
              <a:lnSpc>
                <a:spcPct val="79600"/>
              </a:lnSpc>
              <a:spcBef>
                <a:spcPts val="1425"/>
              </a:spcBef>
              <a:buChar char="•"/>
              <a:tabLst>
                <a:tab pos="261620" algn="l"/>
              </a:tabLst>
            </a:pPr>
            <a:r>
              <a:rPr sz="2700" dirty="0">
                <a:latin typeface="Calibri"/>
                <a:cs typeface="Calibri"/>
              </a:rPr>
              <a:t>в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концовках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партий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1-ый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30" dirty="0">
                <a:latin typeface="Calibri"/>
                <a:cs typeface="Calibri"/>
              </a:rPr>
              <a:t>судья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должен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уметь</a:t>
            </a:r>
            <a:r>
              <a:rPr sz="2700" spc="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управлять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игрой,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воздерживаясь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от</a:t>
            </a:r>
            <a:r>
              <a:rPr sz="2700" spc="-5" dirty="0">
                <a:latin typeface="Calibri"/>
                <a:cs typeface="Calibri"/>
              </a:rPr>
              <a:t> применения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санкции </a:t>
            </a:r>
            <a:r>
              <a:rPr sz="2700" spc="-5" dirty="0">
                <a:latin typeface="Calibri"/>
                <a:cs typeface="Calibri"/>
              </a:rPr>
              <a:t>«Замечание»;</a:t>
            </a:r>
            <a:endParaRPr sz="2700">
              <a:latin typeface="Calibri"/>
              <a:cs typeface="Calibri"/>
            </a:endParaRPr>
          </a:p>
          <a:p>
            <a:pPr marL="12700" marR="645795">
              <a:lnSpc>
                <a:spcPts val="2600"/>
              </a:lnSpc>
              <a:spcBef>
                <a:spcPts val="1385"/>
              </a:spcBef>
              <a:buChar char="•"/>
              <a:tabLst>
                <a:tab pos="261620" algn="l"/>
              </a:tabLst>
            </a:pPr>
            <a:r>
              <a:rPr sz="2700" spc="-25" dirty="0">
                <a:latin typeface="Calibri"/>
                <a:cs typeface="Calibri"/>
              </a:rPr>
              <a:t>иногда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лучше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перетерпеть,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взять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паузу,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подумать,</a:t>
            </a:r>
            <a:r>
              <a:rPr sz="2700" spc="3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успокоить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игроков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словами,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чем навредить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игре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самому</a:t>
            </a:r>
            <a:r>
              <a:rPr sz="2700" dirty="0">
                <a:latin typeface="Calibri"/>
                <a:cs typeface="Calibri"/>
              </a:rPr>
              <a:t> себе.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13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533" y="1737867"/>
            <a:ext cx="9967595" cy="0"/>
          </a:xfrm>
          <a:custGeom>
            <a:avLst/>
            <a:gdLst/>
            <a:ahLst/>
            <a:cxnLst/>
            <a:rect l="l" t="t" r="r" b="b"/>
            <a:pathLst>
              <a:path w="9967595">
                <a:moveTo>
                  <a:pt x="0" y="0"/>
                </a:moveTo>
                <a:lnTo>
                  <a:pt x="9966972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8416" y="1041717"/>
            <a:ext cx="815085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spc="-60" dirty="0">
                <a:solidFill>
                  <a:srgbClr val="001F5F"/>
                </a:solidFill>
              </a:rPr>
              <a:t>Применение</a:t>
            </a:r>
            <a:r>
              <a:rPr sz="4000" u="none" spc="-30" dirty="0">
                <a:solidFill>
                  <a:srgbClr val="001F5F"/>
                </a:solidFill>
              </a:rPr>
              <a:t> </a:t>
            </a:r>
            <a:r>
              <a:rPr sz="4000" u="none" spc="-55" dirty="0">
                <a:solidFill>
                  <a:srgbClr val="001F5F"/>
                </a:solidFill>
              </a:rPr>
              <a:t>санкций</a:t>
            </a:r>
            <a:r>
              <a:rPr sz="4000" u="none" spc="-40" dirty="0">
                <a:solidFill>
                  <a:srgbClr val="001F5F"/>
                </a:solidFill>
              </a:rPr>
              <a:t> </a:t>
            </a:r>
            <a:r>
              <a:rPr sz="4000" u="none" spc="-50" dirty="0">
                <a:solidFill>
                  <a:srgbClr val="001F5F"/>
                </a:solidFill>
              </a:rPr>
              <a:t>между</a:t>
            </a:r>
            <a:r>
              <a:rPr sz="4000" u="none" spc="-65" dirty="0">
                <a:solidFill>
                  <a:srgbClr val="001F5F"/>
                </a:solidFill>
              </a:rPr>
              <a:t> </a:t>
            </a:r>
            <a:r>
              <a:rPr sz="4000" u="none" spc="-55" dirty="0">
                <a:solidFill>
                  <a:srgbClr val="001F5F"/>
                </a:solidFill>
              </a:rPr>
              <a:t>партиями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084897" y="1765300"/>
            <a:ext cx="9827260" cy="381381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694055">
              <a:lnSpc>
                <a:spcPts val="3080"/>
              </a:lnSpc>
              <a:spcBef>
                <a:spcPts val="835"/>
              </a:spcBef>
              <a:buChar char="•"/>
              <a:tabLst>
                <a:tab pos="307340" algn="l"/>
              </a:tabLst>
            </a:pPr>
            <a:r>
              <a:rPr sz="3200" dirty="0">
                <a:latin typeface="Calibri"/>
                <a:cs typeface="Calibri"/>
              </a:rPr>
              <a:t>В </a:t>
            </a:r>
            <a:r>
              <a:rPr sz="3200" spc="-5" dirty="0">
                <a:latin typeface="Calibri"/>
                <a:cs typeface="Calibri"/>
              </a:rPr>
              <a:t>случае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ЗАМЕЧАНИЯ: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1-ый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судья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должен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показать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красную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карточку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начале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следующей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партии.</a:t>
            </a:r>
            <a:endParaRPr sz="3200">
              <a:latin typeface="Calibri"/>
              <a:cs typeface="Calibri"/>
            </a:endParaRPr>
          </a:p>
          <a:p>
            <a:pPr marL="306705" indent="-294640">
              <a:lnSpc>
                <a:spcPts val="3460"/>
              </a:lnSpc>
              <a:spcBef>
                <a:spcPts val="645"/>
              </a:spcBef>
              <a:buChar char="•"/>
              <a:tabLst>
                <a:tab pos="307340" algn="l"/>
              </a:tabLst>
            </a:pPr>
            <a:r>
              <a:rPr sz="3200" dirty="0">
                <a:latin typeface="Calibri"/>
                <a:cs typeface="Calibri"/>
              </a:rPr>
              <a:t>В </a:t>
            </a:r>
            <a:r>
              <a:rPr sz="3200" spc="-5" dirty="0">
                <a:latin typeface="Calibri"/>
                <a:cs typeface="Calibri"/>
              </a:rPr>
              <a:t>случае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УДАЛЕНИЯ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или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ДИСКВАЛИФИКАЦИИ: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5" dirty="0">
                <a:latin typeface="Calibri"/>
                <a:cs typeface="Calibri"/>
              </a:rPr>
              <a:t>1-ый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ct val="80100"/>
              </a:lnSpc>
              <a:spcBef>
                <a:spcPts val="385"/>
              </a:spcBef>
            </a:pPr>
            <a:r>
              <a:rPr sz="3200" spc="-30" dirty="0">
                <a:latin typeface="Calibri"/>
                <a:cs typeface="Calibri"/>
              </a:rPr>
              <a:t>судья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должен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подозвать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игрового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капитана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немедленно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 </a:t>
            </a:r>
            <a:r>
              <a:rPr sz="3200" spc="-5" dirty="0">
                <a:latin typeface="Calibri"/>
                <a:cs typeface="Calibri"/>
              </a:rPr>
              <a:t>дать </a:t>
            </a:r>
            <a:r>
              <a:rPr sz="3200" spc="-10" dirty="0">
                <a:latin typeface="Calibri"/>
                <a:cs typeface="Calibri"/>
              </a:rPr>
              <a:t>указание </a:t>
            </a:r>
            <a:r>
              <a:rPr sz="3200" spc="-5" dirty="0">
                <a:latin typeface="Calibri"/>
                <a:cs typeface="Calibri"/>
              </a:rPr>
              <a:t>сообщить </a:t>
            </a:r>
            <a:r>
              <a:rPr sz="3200" spc="-15" dirty="0">
                <a:latin typeface="Calibri"/>
                <a:cs typeface="Calibri"/>
              </a:rPr>
              <a:t>соответствующему </a:t>
            </a:r>
            <a:r>
              <a:rPr sz="3200" spc="-5" dirty="0">
                <a:latin typeface="Calibri"/>
                <a:cs typeface="Calibri"/>
              </a:rPr>
              <a:t>тренеру </a:t>
            </a:r>
            <a:r>
              <a:rPr sz="3200" dirty="0">
                <a:latin typeface="Calibri"/>
                <a:cs typeface="Calibri"/>
              </a:rPr>
              <a:t>о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типе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санкции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(чтобы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предотвратить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двойное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наказание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команды).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Санкция </a:t>
            </a:r>
            <a:r>
              <a:rPr sz="3200" spc="-25" dirty="0">
                <a:latin typeface="Calibri"/>
                <a:cs typeface="Calibri"/>
              </a:rPr>
              <a:t>должна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сопровождаться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2680"/>
              </a:lnSpc>
            </a:pPr>
            <a:r>
              <a:rPr sz="3200" spc="-5" dirty="0">
                <a:latin typeface="Calibri"/>
                <a:cs typeface="Calibri"/>
              </a:rPr>
              <a:t>официальным </a:t>
            </a:r>
            <a:r>
              <a:rPr sz="3200" spc="-15" dirty="0">
                <a:latin typeface="Calibri"/>
                <a:cs typeface="Calibri"/>
              </a:rPr>
              <a:t>показом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карточек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начале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следующей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460"/>
              </a:lnSpc>
            </a:pPr>
            <a:r>
              <a:rPr sz="3200" spc="-5" dirty="0">
                <a:latin typeface="Calibri"/>
                <a:cs typeface="Calibri"/>
              </a:rPr>
              <a:t>партии.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7493" y="80518"/>
            <a:ext cx="1976247" cy="121983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14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03835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Личное</a:t>
            </a:r>
            <a:r>
              <a:rPr spc="-7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взаимодействие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788159"/>
            <a:ext cx="10020935" cy="39916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 marR="695960">
              <a:lnSpc>
                <a:spcPct val="80000"/>
              </a:lnSpc>
              <a:spcBef>
                <a:spcPts val="865"/>
              </a:spcBef>
              <a:buChar char="•"/>
              <a:tabLst>
                <a:tab pos="307340" algn="l"/>
              </a:tabLst>
            </a:pPr>
            <a:r>
              <a:rPr sz="3200" dirty="0">
                <a:latin typeface="Calibri"/>
                <a:cs typeface="Calibri"/>
              </a:rPr>
              <a:t>Личные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качества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судьи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должны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помогать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ему/ей </a:t>
            </a:r>
            <a:r>
              <a:rPr sz="3200" dirty="0">
                <a:latin typeface="Calibri"/>
                <a:cs typeface="Calibri"/>
              </a:rPr>
              <a:t>во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время </a:t>
            </a:r>
            <a:r>
              <a:rPr sz="3200" spc="-10" dirty="0">
                <a:latin typeface="Calibri"/>
                <a:cs typeface="Calibri"/>
              </a:rPr>
              <a:t>всего </a:t>
            </a:r>
            <a:r>
              <a:rPr sz="3200" spc="-5" dirty="0">
                <a:latin typeface="Calibri"/>
                <a:cs typeface="Calibri"/>
              </a:rPr>
              <a:t>матча </a:t>
            </a:r>
            <a:r>
              <a:rPr sz="3200" dirty="0">
                <a:latin typeface="Calibri"/>
                <a:cs typeface="Calibri"/>
              </a:rPr>
              <a:t>и </a:t>
            </a:r>
            <a:r>
              <a:rPr sz="3200" spc="-5" dirty="0">
                <a:latin typeface="Calibri"/>
                <a:cs typeface="Calibri"/>
              </a:rPr>
              <a:t>особенно </a:t>
            </a:r>
            <a:r>
              <a:rPr sz="3200" dirty="0">
                <a:latin typeface="Calibri"/>
                <a:cs typeface="Calibri"/>
              </a:rPr>
              <a:t>в </a:t>
            </a:r>
            <a:r>
              <a:rPr sz="3200" spc="-5" dirty="0">
                <a:latin typeface="Calibri"/>
                <a:cs typeface="Calibri"/>
              </a:rPr>
              <a:t>моменты </a:t>
            </a:r>
            <a:r>
              <a:rPr sz="3200" spc="-20" dirty="0">
                <a:latin typeface="Calibri"/>
                <a:cs typeface="Calibri"/>
              </a:rPr>
              <a:t>контроля 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дисциплинарных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аспектов.</a:t>
            </a:r>
            <a:endParaRPr sz="3200">
              <a:latin typeface="Calibri"/>
              <a:cs typeface="Calibri"/>
            </a:endParaRPr>
          </a:p>
          <a:p>
            <a:pPr marL="12700" marR="494030">
              <a:lnSpc>
                <a:spcPct val="80100"/>
              </a:lnSpc>
              <a:spcBef>
                <a:spcPts val="1410"/>
              </a:spcBef>
              <a:buChar char="•"/>
              <a:tabLst>
                <a:tab pos="307340" algn="l"/>
              </a:tabLst>
            </a:pPr>
            <a:r>
              <a:rPr sz="3200" spc="-55" dirty="0">
                <a:latin typeface="Calibri"/>
                <a:cs typeface="Calibri"/>
              </a:rPr>
              <a:t>Будьте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решительны,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чтобы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показать</a:t>
            </a:r>
            <a:r>
              <a:rPr sz="3200" dirty="0">
                <a:latin typeface="Calibri"/>
                <a:cs typeface="Calibri"/>
              </a:rPr>
              <a:t> свой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авторитет, 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предотвращая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любую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плохую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реакцию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или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поведение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члена </a:t>
            </a:r>
            <a:r>
              <a:rPr sz="3200" spc="-10" dirty="0">
                <a:latin typeface="Calibri"/>
                <a:cs typeface="Calibri"/>
              </a:rPr>
              <a:t>команды,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не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бросая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ему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вызов,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уважительно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и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тактично.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ts val="3080"/>
              </a:lnSpc>
              <a:spcBef>
                <a:spcPts val="1355"/>
              </a:spcBef>
              <a:buChar char="•"/>
              <a:tabLst>
                <a:tab pos="307340" algn="l"/>
              </a:tabLst>
            </a:pPr>
            <a:r>
              <a:rPr sz="3200" spc="-15" dirty="0">
                <a:latin typeface="Calibri"/>
                <a:cs typeface="Calibri"/>
              </a:rPr>
              <a:t>Если </a:t>
            </a:r>
            <a:r>
              <a:rPr sz="3200" spc="-5" dirty="0">
                <a:latin typeface="Calibri"/>
                <a:cs typeface="Calibri"/>
              </a:rPr>
              <a:t>тренеры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игроки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видят,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что </a:t>
            </a:r>
            <a:r>
              <a:rPr sz="3200" spc="-30" dirty="0">
                <a:latin typeface="Calibri"/>
                <a:cs typeface="Calibri"/>
              </a:rPr>
              <a:t>судьи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относятся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к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ним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уважительно,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то</a:t>
            </a:r>
            <a:r>
              <a:rPr sz="3200" dirty="0">
                <a:latin typeface="Calibri"/>
                <a:cs typeface="Calibri"/>
              </a:rPr>
              <a:t> и</a:t>
            </a:r>
            <a:r>
              <a:rPr sz="3200" spc="-5" dirty="0">
                <a:latin typeface="Calibri"/>
                <a:cs typeface="Calibri"/>
              </a:rPr>
              <a:t> они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тоже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будут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уважать</a:t>
            </a:r>
            <a:r>
              <a:rPr sz="3200" spc="-20" dirty="0">
                <a:latin typeface="Calibri"/>
                <a:cs typeface="Calibri"/>
              </a:rPr>
              <a:t> судей!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15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7978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Профессионализм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686695"/>
            <a:ext cx="9277985" cy="40195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75"/>
              </a:spcBef>
            </a:pPr>
            <a:r>
              <a:rPr sz="3000" spc="-5" dirty="0">
                <a:latin typeface="Calibri"/>
                <a:cs typeface="Calibri"/>
              </a:rPr>
              <a:t>Профессиональный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судья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должен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5" dirty="0">
                <a:latin typeface="Calibri"/>
                <a:cs typeface="Calibri"/>
              </a:rPr>
              <a:t>быть:</a:t>
            </a:r>
            <a:endParaRPr sz="3000" dirty="0">
              <a:latin typeface="Calibri"/>
              <a:cs typeface="Calibri"/>
            </a:endParaRPr>
          </a:p>
          <a:p>
            <a:pPr marL="12700" marR="57785">
              <a:lnSpc>
                <a:spcPts val="2880"/>
              </a:lnSpc>
              <a:spcBef>
                <a:spcPts val="1380"/>
              </a:spcBef>
              <a:buChar char="•"/>
              <a:tabLst>
                <a:tab pos="289560" algn="l"/>
              </a:tabLst>
            </a:pPr>
            <a:r>
              <a:rPr sz="3000" dirty="0">
                <a:latin typeface="Calibri"/>
                <a:cs typeface="Calibri"/>
              </a:rPr>
              <a:t>адекватным в </a:t>
            </a:r>
            <a:r>
              <a:rPr sz="3000" spc="-5" dirty="0">
                <a:latin typeface="Calibri"/>
                <a:cs typeface="Calibri"/>
              </a:rPr>
              <a:t>своем </a:t>
            </a:r>
            <a:r>
              <a:rPr sz="3000" spc="-20" dirty="0">
                <a:latin typeface="Calibri"/>
                <a:cs typeface="Calibri"/>
              </a:rPr>
              <a:t>судействе, </a:t>
            </a:r>
            <a:r>
              <a:rPr sz="3000" spc="-5" dirty="0">
                <a:latin typeface="Calibri"/>
                <a:cs typeface="Calibri"/>
              </a:rPr>
              <a:t>основываясь </a:t>
            </a:r>
            <a:r>
              <a:rPr sz="3000" spc="-30" dirty="0">
                <a:latin typeface="Calibri"/>
                <a:cs typeface="Calibri"/>
              </a:rPr>
              <a:t>только </a:t>
            </a:r>
            <a:r>
              <a:rPr sz="3000" dirty="0">
                <a:latin typeface="Calibri"/>
                <a:cs typeface="Calibri"/>
              </a:rPr>
              <a:t>на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фактах;</a:t>
            </a:r>
            <a:endParaRPr sz="3000" dirty="0">
              <a:latin typeface="Calibri"/>
              <a:cs typeface="Calibri"/>
            </a:endParaRPr>
          </a:p>
          <a:p>
            <a:pPr marL="12700" marR="586105">
              <a:lnSpc>
                <a:spcPts val="2880"/>
              </a:lnSpc>
              <a:spcBef>
                <a:spcPts val="1405"/>
              </a:spcBef>
              <a:buChar char="•"/>
              <a:tabLst>
                <a:tab pos="289560" algn="l"/>
              </a:tabLst>
            </a:pPr>
            <a:r>
              <a:rPr sz="3000" spc="-5" dirty="0">
                <a:latin typeface="Calibri"/>
                <a:cs typeface="Calibri"/>
              </a:rPr>
              <a:t>профессионален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-5" dirty="0">
                <a:latin typeface="Calibri"/>
                <a:cs typeface="Calibri"/>
              </a:rPr>
              <a:t>своем </a:t>
            </a:r>
            <a:r>
              <a:rPr sz="3000" spc="-10" dirty="0">
                <a:latin typeface="Calibri"/>
                <a:cs typeface="Calibri"/>
              </a:rPr>
              <a:t>поведении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-25" dirty="0">
                <a:latin typeface="Calibri"/>
                <a:cs typeface="Calibri"/>
              </a:rPr>
              <a:t>подготовке </a:t>
            </a:r>
            <a:r>
              <a:rPr sz="3000" dirty="0">
                <a:latin typeface="Calibri"/>
                <a:cs typeface="Calibri"/>
              </a:rPr>
              <a:t>к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соревнованиям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целом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 к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отдельно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взятому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матчу;</a:t>
            </a:r>
            <a:endParaRPr sz="3000" dirty="0">
              <a:latin typeface="Calibri"/>
              <a:cs typeface="Calibri"/>
            </a:endParaRPr>
          </a:p>
          <a:p>
            <a:pPr marL="288925" indent="-276860">
              <a:lnSpc>
                <a:spcPct val="100000"/>
              </a:lnSpc>
              <a:spcBef>
                <a:spcPts val="705"/>
              </a:spcBef>
              <a:buChar char="•"/>
              <a:tabLst>
                <a:tab pos="289560" algn="l"/>
              </a:tabLst>
            </a:pPr>
            <a:r>
              <a:rPr sz="3000" spc="-15" dirty="0">
                <a:latin typeface="Calibri"/>
                <a:cs typeface="Calibri"/>
              </a:rPr>
              <a:t>преподавателем,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воспитателем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пропагандистом;</a:t>
            </a:r>
            <a:endParaRPr sz="3000" dirty="0">
              <a:latin typeface="Calibri"/>
              <a:cs typeface="Calibri"/>
            </a:endParaRPr>
          </a:p>
          <a:p>
            <a:pPr marL="288925" indent="-276860">
              <a:lnSpc>
                <a:spcPct val="100000"/>
              </a:lnSpc>
              <a:spcBef>
                <a:spcPts val="680"/>
              </a:spcBef>
              <a:buChar char="•"/>
              <a:tabLst>
                <a:tab pos="289560" algn="l"/>
              </a:tabLst>
            </a:pPr>
            <a:r>
              <a:rPr sz="3000" spc="-15" dirty="0">
                <a:latin typeface="Calibri"/>
                <a:cs typeface="Calibri"/>
              </a:rPr>
              <a:t>умелым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организатором.</a:t>
            </a:r>
            <a:endParaRPr sz="3000" dirty="0">
              <a:latin typeface="Calibri"/>
              <a:cs typeface="Calibri"/>
            </a:endParaRPr>
          </a:p>
          <a:p>
            <a:pPr marL="268605">
              <a:lnSpc>
                <a:spcPct val="100000"/>
              </a:lnSpc>
              <a:spcBef>
                <a:spcPts val="680"/>
              </a:spcBef>
            </a:pPr>
            <a:r>
              <a:rPr sz="3000" b="1" spc="-5" dirty="0">
                <a:latin typeface="Calibri"/>
                <a:cs typeface="Calibri"/>
              </a:rPr>
              <a:t>Запомните: </a:t>
            </a:r>
            <a:r>
              <a:rPr sz="3000" b="1" spc="-10" dirty="0">
                <a:latin typeface="Calibri"/>
                <a:cs typeface="Calibri"/>
              </a:rPr>
              <a:t>Пусть</a:t>
            </a:r>
            <a:r>
              <a:rPr sz="3000" b="1" spc="5" dirty="0">
                <a:latin typeface="Calibri"/>
                <a:cs typeface="Calibri"/>
              </a:rPr>
              <a:t> </a:t>
            </a:r>
            <a:r>
              <a:rPr sz="3000" b="1" spc="-30" dirty="0">
                <a:latin typeface="Calibri"/>
                <a:cs typeface="Calibri"/>
              </a:rPr>
              <a:t>только</a:t>
            </a:r>
            <a:r>
              <a:rPr sz="3000" b="1" spc="2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игроки</a:t>
            </a:r>
            <a:r>
              <a:rPr sz="3000" b="1" spc="-1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решают</a:t>
            </a:r>
            <a:r>
              <a:rPr sz="3000" b="1" spc="-10" dirty="0">
                <a:latin typeface="Calibri"/>
                <a:cs typeface="Calibri"/>
              </a:rPr>
              <a:t> </a:t>
            </a:r>
            <a:r>
              <a:rPr sz="3000" b="1" spc="-25" dirty="0">
                <a:latin typeface="Calibri"/>
                <a:cs typeface="Calibri"/>
              </a:rPr>
              <a:t>исход</a:t>
            </a:r>
            <a:r>
              <a:rPr sz="3000" b="1" spc="-5" dirty="0">
                <a:latin typeface="Calibri"/>
                <a:cs typeface="Calibri"/>
              </a:rPr>
              <a:t> матча!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16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533" y="1737867"/>
            <a:ext cx="9967595" cy="0"/>
          </a:xfrm>
          <a:custGeom>
            <a:avLst/>
            <a:gdLst/>
            <a:ahLst/>
            <a:cxnLst/>
            <a:rect l="l" t="t" r="r" b="b"/>
            <a:pathLst>
              <a:path w="9967595">
                <a:moveTo>
                  <a:pt x="0" y="0"/>
                </a:moveTo>
                <a:lnTo>
                  <a:pt x="9966972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0501" y="963040"/>
            <a:ext cx="81540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spc="-55" dirty="0">
                <a:solidFill>
                  <a:schemeClr val="tx1"/>
                </a:solidFill>
              </a:rPr>
              <a:t>Справедливость</a:t>
            </a:r>
            <a:r>
              <a:rPr sz="4000" u="none" spc="-75" dirty="0">
                <a:solidFill>
                  <a:schemeClr val="tx1"/>
                </a:solidFill>
              </a:rPr>
              <a:t> </a:t>
            </a:r>
            <a:r>
              <a:rPr sz="4000" u="none" dirty="0">
                <a:solidFill>
                  <a:schemeClr val="tx1"/>
                </a:solidFill>
              </a:rPr>
              <a:t>и</a:t>
            </a:r>
            <a:r>
              <a:rPr sz="4000" u="none" spc="-125" dirty="0">
                <a:solidFill>
                  <a:schemeClr val="tx1"/>
                </a:solidFill>
              </a:rPr>
              <a:t> </a:t>
            </a:r>
            <a:r>
              <a:rPr sz="4000" u="none" spc="-55" dirty="0">
                <a:solidFill>
                  <a:schemeClr val="tx1"/>
                </a:solidFill>
              </a:rPr>
              <a:t>последовательность</a:t>
            </a:r>
            <a:endParaRPr sz="4000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6337" y="1739900"/>
            <a:ext cx="9802495" cy="375602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 marR="1886585" indent="299085">
              <a:lnSpc>
                <a:spcPct val="70000"/>
              </a:lnSpc>
              <a:spcBef>
                <a:spcPts val="1180"/>
              </a:spcBef>
            </a:pPr>
            <a:r>
              <a:rPr sz="3000" spc="-5" dirty="0">
                <a:latin typeface="Calibri"/>
                <a:cs typeface="Calibri"/>
              </a:rPr>
              <a:t>Суть </a:t>
            </a:r>
            <a:r>
              <a:rPr sz="3000" spc="-15" dirty="0">
                <a:latin typeface="Calibri"/>
                <a:cs typeface="Calibri"/>
              </a:rPr>
              <a:t>хорошего </a:t>
            </a:r>
            <a:r>
              <a:rPr sz="3000" spc="-30" dirty="0">
                <a:latin typeface="Calibri"/>
                <a:cs typeface="Calibri"/>
              </a:rPr>
              <a:t>судьи </a:t>
            </a:r>
            <a:r>
              <a:rPr sz="3000" spc="-5" dirty="0">
                <a:latin typeface="Calibri"/>
                <a:cs typeface="Calibri"/>
              </a:rPr>
              <a:t>заключается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-10" dirty="0">
                <a:latin typeface="Calibri"/>
                <a:cs typeface="Calibri"/>
              </a:rPr>
              <a:t>концепции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справедливости</a:t>
            </a:r>
            <a:r>
              <a:rPr sz="3000" u="heavy" spc="-3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и</a:t>
            </a:r>
            <a:r>
              <a:rPr sz="30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1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последовательности:</a:t>
            </a:r>
            <a:endParaRPr sz="3000" dirty="0">
              <a:latin typeface="Calibri"/>
              <a:cs typeface="Calibri"/>
            </a:endParaRPr>
          </a:p>
          <a:p>
            <a:pPr marL="12700" marR="5080">
              <a:lnSpc>
                <a:spcPct val="70000"/>
              </a:lnSpc>
              <a:spcBef>
                <a:spcPts val="1400"/>
              </a:spcBef>
              <a:buSzPct val="86666"/>
              <a:buChar char="•"/>
              <a:tabLst>
                <a:tab pos="252095" algn="l"/>
              </a:tabLst>
            </a:pPr>
            <a:r>
              <a:rPr sz="3000" dirty="0">
                <a:latin typeface="Calibri"/>
                <a:cs typeface="Calibri"/>
              </a:rPr>
              <a:t>быть </a:t>
            </a:r>
            <a:r>
              <a:rPr sz="30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справедливым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по </a:t>
            </a:r>
            <a:r>
              <a:rPr sz="3000" spc="-10" dirty="0">
                <a:latin typeface="Calibri"/>
                <a:cs typeface="Calibri"/>
              </a:rPr>
              <a:t>отношению </a:t>
            </a:r>
            <a:r>
              <a:rPr sz="3000" dirty="0">
                <a:latin typeface="Calibri"/>
                <a:cs typeface="Calibri"/>
              </a:rPr>
              <a:t>к </a:t>
            </a:r>
            <a:r>
              <a:rPr sz="3000" spc="-15" dirty="0">
                <a:latin typeface="Calibri"/>
                <a:cs typeface="Calibri"/>
              </a:rPr>
              <a:t>каждому </a:t>
            </a:r>
            <a:r>
              <a:rPr sz="3000" spc="-5" dirty="0">
                <a:latin typeface="Calibri"/>
                <a:cs typeface="Calibri"/>
              </a:rPr>
              <a:t>участнику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u="heavy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быть</a:t>
            </a:r>
            <a:r>
              <a:rPr sz="3000" u="heavy" spc="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оцененным</a:t>
            </a:r>
            <a:r>
              <a:rPr sz="3000" u="heavy" spc="-5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1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зрителями</a:t>
            </a:r>
            <a:r>
              <a:rPr sz="3000" u="heavy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1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как</a:t>
            </a:r>
            <a:r>
              <a:rPr sz="3000" u="heavy" spc="-3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справедливый</a:t>
            </a:r>
            <a:r>
              <a:rPr sz="3000" spc="-5" dirty="0">
                <a:latin typeface="Calibri"/>
                <a:cs typeface="Calibri"/>
              </a:rPr>
              <a:t>;</a:t>
            </a:r>
            <a:endParaRPr sz="3000" dirty="0">
              <a:latin typeface="Calibri"/>
              <a:cs typeface="Calibri"/>
            </a:endParaRPr>
          </a:p>
          <a:p>
            <a:pPr marL="251460" indent="-239395">
              <a:lnSpc>
                <a:spcPct val="100000"/>
              </a:lnSpc>
              <a:spcBef>
                <a:spcPts val="325"/>
              </a:spcBef>
              <a:buSzPct val="86666"/>
              <a:buChar char="•"/>
              <a:tabLst>
                <a:tab pos="252095" algn="l"/>
              </a:tabLst>
            </a:pPr>
            <a:r>
              <a:rPr sz="3000" dirty="0">
                <a:latin typeface="Calibri"/>
                <a:cs typeface="Calibri"/>
              </a:rPr>
              <a:t>быть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u="heavy" spc="-1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точным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своем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судействе;</a:t>
            </a:r>
            <a:endParaRPr sz="3000" dirty="0">
              <a:latin typeface="Calibri"/>
              <a:cs typeface="Calibri"/>
            </a:endParaRPr>
          </a:p>
          <a:p>
            <a:pPr marL="12700" marR="106045">
              <a:lnSpc>
                <a:spcPct val="70100"/>
              </a:lnSpc>
              <a:spcBef>
                <a:spcPts val="1395"/>
              </a:spcBef>
              <a:buSzPct val="86666"/>
              <a:buChar char="•"/>
              <a:tabLst>
                <a:tab pos="252095" algn="l"/>
              </a:tabLst>
            </a:pPr>
            <a:r>
              <a:rPr sz="30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пропагандируя </a:t>
            </a:r>
            <a:r>
              <a:rPr sz="3000" u="heavy" spc="-2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игру</a:t>
            </a:r>
            <a:r>
              <a:rPr sz="3000" spc="-20" dirty="0">
                <a:latin typeface="Calibri"/>
                <a:cs typeface="Calibri"/>
              </a:rPr>
              <a:t>, </a:t>
            </a:r>
            <a:r>
              <a:rPr sz="3000" spc="-10" dirty="0">
                <a:latin typeface="Calibri"/>
                <a:cs typeface="Calibri"/>
              </a:rPr>
              <a:t>позволяя </a:t>
            </a:r>
            <a:r>
              <a:rPr sz="3000" spc="-5" dirty="0">
                <a:latin typeface="Calibri"/>
                <a:cs typeface="Calibri"/>
              </a:rPr>
              <a:t>лучшим игрокам </a:t>
            </a:r>
            <a:r>
              <a:rPr sz="3000" spc="-15" dirty="0">
                <a:latin typeface="Calibri"/>
                <a:cs typeface="Calibri"/>
              </a:rPr>
              <a:t>делать </a:t>
            </a:r>
            <a:r>
              <a:rPr sz="3000" spc="-20" dirty="0">
                <a:latin typeface="Calibri"/>
                <a:cs typeface="Calibri"/>
              </a:rPr>
              <a:t>то,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что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они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умеют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лучше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всего: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u="heavy" spc="-1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доставлять</a:t>
            </a:r>
            <a:r>
              <a:rPr sz="3000" u="heavy" spc="-1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2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удовольствие</a:t>
            </a:r>
            <a:endParaRPr sz="3000" dirty="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u="heavy" spc="-1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публике</a:t>
            </a:r>
            <a:r>
              <a:rPr sz="3000" spc="-10" dirty="0">
                <a:latin typeface="Calibri"/>
                <a:cs typeface="Calibri"/>
              </a:rPr>
              <a:t>;</a:t>
            </a:r>
            <a:endParaRPr sz="3000" dirty="0">
              <a:latin typeface="Calibri"/>
              <a:cs typeface="Calibri"/>
            </a:endParaRPr>
          </a:p>
          <a:p>
            <a:pPr marL="251460" indent="-239395">
              <a:lnSpc>
                <a:spcPct val="100000"/>
              </a:lnSpc>
              <a:spcBef>
                <a:spcPts val="320"/>
              </a:spcBef>
              <a:buSzPct val="86666"/>
              <a:buChar char="•"/>
              <a:tabLst>
                <a:tab pos="252095" algn="l"/>
              </a:tabLst>
            </a:pPr>
            <a:r>
              <a:rPr sz="3000" spc="-5" dirty="0">
                <a:latin typeface="Calibri"/>
                <a:cs typeface="Calibri"/>
              </a:rPr>
              <a:t>зная </a:t>
            </a:r>
            <a:r>
              <a:rPr sz="3000" dirty="0">
                <a:latin typeface="Calibri"/>
                <a:cs typeface="Calibri"/>
              </a:rPr>
              <a:t>и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понимая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u="heavy" spc="-4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когда</a:t>
            </a:r>
            <a:r>
              <a:rPr sz="3000" u="heavy" spc="-2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и </a:t>
            </a:r>
            <a:r>
              <a:rPr sz="3000" u="heavy" spc="-1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как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вмешиваться </a:t>
            </a:r>
            <a:r>
              <a:rPr sz="3000" dirty="0">
                <a:latin typeface="Calibri"/>
                <a:cs typeface="Calibri"/>
              </a:rPr>
              <a:t>в</a:t>
            </a:r>
            <a:r>
              <a:rPr sz="3000" spc="-5" dirty="0">
                <a:latin typeface="Calibri"/>
                <a:cs typeface="Calibri"/>
              </a:rPr>
              <a:t> матч.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7493" y="80518"/>
            <a:ext cx="1976247" cy="121983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17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533" y="1737867"/>
            <a:ext cx="9967595" cy="0"/>
          </a:xfrm>
          <a:custGeom>
            <a:avLst/>
            <a:gdLst/>
            <a:ahLst/>
            <a:cxnLst/>
            <a:rect l="l" t="t" r="r" b="b"/>
            <a:pathLst>
              <a:path w="9967595">
                <a:moveTo>
                  <a:pt x="0" y="0"/>
                </a:moveTo>
                <a:lnTo>
                  <a:pt x="9966972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8420" y="1017015"/>
            <a:ext cx="81540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spc="-55" dirty="0">
                <a:solidFill>
                  <a:schemeClr val="tx1"/>
                </a:solidFill>
              </a:rPr>
              <a:t>Справедливость</a:t>
            </a:r>
            <a:r>
              <a:rPr sz="4000" u="none" spc="-75" dirty="0">
                <a:solidFill>
                  <a:schemeClr val="tx1"/>
                </a:solidFill>
              </a:rPr>
              <a:t> </a:t>
            </a:r>
            <a:r>
              <a:rPr sz="4000" u="none" dirty="0">
                <a:solidFill>
                  <a:schemeClr val="tx1"/>
                </a:solidFill>
              </a:rPr>
              <a:t>и</a:t>
            </a:r>
            <a:r>
              <a:rPr sz="4000" u="none" spc="-125" dirty="0">
                <a:solidFill>
                  <a:schemeClr val="tx1"/>
                </a:solidFill>
              </a:rPr>
              <a:t> </a:t>
            </a:r>
            <a:r>
              <a:rPr sz="4000" u="none" spc="-55" dirty="0">
                <a:solidFill>
                  <a:schemeClr val="tx1"/>
                </a:solidFill>
              </a:rPr>
              <a:t>последовательность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6337" y="1805940"/>
            <a:ext cx="9754235" cy="332359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 indent="276860">
              <a:lnSpc>
                <a:spcPts val="3440"/>
              </a:lnSpc>
              <a:spcBef>
                <a:spcPts val="545"/>
              </a:spcBef>
            </a:pPr>
            <a:r>
              <a:rPr sz="3200" b="1" dirty="0">
                <a:latin typeface="Calibri"/>
                <a:cs typeface="Calibri"/>
              </a:rPr>
              <a:t>Не </a:t>
            </a:r>
            <a:r>
              <a:rPr sz="3200" b="1" spc="-5" dirty="0">
                <a:latin typeface="Calibri"/>
                <a:cs typeface="Calibri"/>
              </a:rPr>
              <a:t>забывайте разрешать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«шоу»,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но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не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теряя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над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ним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контроль!</a:t>
            </a:r>
            <a:endParaRPr sz="3200" dirty="0">
              <a:latin typeface="Calibri"/>
              <a:cs typeface="Calibri"/>
            </a:endParaRPr>
          </a:p>
          <a:p>
            <a:pPr marL="12700" marR="140335" indent="367665">
              <a:lnSpc>
                <a:spcPts val="3460"/>
              </a:lnSpc>
              <a:spcBef>
                <a:spcPts val="1410"/>
              </a:spcBef>
            </a:pPr>
            <a:r>
              <a:rPr sz="3200" u="heavy" spc="-1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Последовательность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во </a:t>
            </a:r>
            <a:r>
              <a:rPr sz="3200" spc="-5" dirty="0">
                <a:latin typeface="Calibri"/>
                <a:cs typeface="Calibri"/>
              </a:rPr>
              <a:t>время </a:t>
            </a:r>
            <a:r>
              <a:rPr sz="3200" spc="-10" dirty="0">
                <a:latin typeface="Calibri"/>
                <a:cs typeface="Calibri"/>
              </a:rPr>
              <a:t>всего </a:t>
            </a:r>
            <a:r>
              <a:rPr sz="3200" spc="-5" dirty="0">
                <a:latin typeface="Calibri"/>
                <a:cs typeface="Calibri"/>
              </a:rPr>
              <a:t>матча обеспечит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судьям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доверие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 </a:t>
            </a:r>
            <a:r>
              <a:rPr sz="3200" spc="-20" dirty="0">
                <a:latin typeface="Calibri"/>
                <a:cs typeface="Calibri"/>
              </a:rPr>
              <a:t>глазах</a:t>
            </a:r>
            <a:r>
              <a:rPr sz="3200" spc="-10" dirty="0">
                <a:latin typeface="Calibri"/>
                <a:cs typeface="Calibri"/>
              </a:rPr>
              <a:t> команд </a:t>
            </a:r>
            <a:r>
              <a:rPr sz="3200" dirty="0">
                <a:latin typeface="Calibri"/>
                <a:cs typeface="Calibri"/>
              </a:rPr>
              <a:t>и </a:t>
            </a:r>
            <a:r>
              <a:rPr sz="3200" spc="-10" dirty="0">
                <a:latin typeface="Calibri"/>
                <a:cs typeface="Calibri"/>
              </a:rPr>
              <a:t>эта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ts val="3220"/>
              </a:lnSpc>
            </a:pPr>
            <a:r>
              <a:rPr sz="3200" spc="-15" dirty="0">
                <a:latin typeface="Calibri"/>
                <a:cs typeface="Calibri"/>
              </a:rPr>
              <a:t>последовательность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 </a:t>
            </a:r>
            <a:r>
              <a:rPr sz="3200" spc="-20" dirty="0">
                <a:latin typeface="Calibri"/>
                <a:cs typeface="Calibri"/>
              </a:rPr>
              <a:t>судействе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обеспечит</a:t>
            </a:r>
            <a:endParaRPr sz="3200" dirty="0">
              <a:latin typeface="Calibri"/>
              <a:cs typeface="Calibri"/>
            </a:endParaRPr>
          </a:p>
          <a:p>
            <a:pPr marL="12700" marR="226060">
              <a:lnSpc>
                <a:spcPts val="3440"/>
              </a:lnSpc>
              <a:spcBef>
                <a:spcPts val="259"/>
              </a:spcBef>
            </a:pPr>
            <a:r>
              <a:rPr sz="32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справедливость</a:t>
            </a:r>
            <a:r>
              <a:rPr sz="3200" u="heavy" spc="-4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и</a:t>
            </a:r>
            <a:r>
              <a:rPr sz="3200" u="heavy" spc="-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нейтральность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во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время</a:t>
            </a:r>
            <a:r>
              <a:rPr sz="3200" spc="-10" dirty="0">
                <a:latin typeface="Calibri"/>
                <a:cs typeface="Calibri"/>
              </a:rPr>
              <a:t> всего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матча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от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первого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розыгрыша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до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заключительного.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7493" y="80518"/>
            <a:ext cx="1976247" cy="121983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18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411095" algn="l"/>
                <a:tab pos="10141585" algn="l"/>
              </a:tabLst>
            </a:pPr>
            <a:r>
              <a:rPr dirty="0">
                <a:solidFill>
                  <a:schemeClr val="tx1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chemeClr val="tx1"/>
                </a:solidFill>
              </a:rPr>
              <a:t>Судейская репутация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337" y="1772920"/>
            <a:ext cx="9955530" cy="376555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233045" indent="222885">
              <a:lnSpc>
                <a:spcPct val="80000"/>
              </a:lnSpc>
              <a:spcBef>
                <a:spcPts val="820"/>
              </a:spcBef>
            </a:pPr>
            <a:r>
              <a:rPr sz="3000" spc="-30" dirty="0">
                <a:latin typeface="Calibri"/>
                <a:cs typeface="Calibri"/>
              </a:rPr>
              <a:t>Никогда</a:t>
            </a:r>
            <a:r>
              <a:rPr sz="3000" dirty="0">
                <a:latin typeface="Calibri"/>
                <a:cs typeface="Calibri"/>
              </a:rPr>
              <a:t> не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забывайте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насколько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важна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u="heavy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репутация</a:t>
            </a:r>
            <a:r>
              <a:rPr sz="3000" u="heavy" spc="-15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30" dirty="0"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судьи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современном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волейболе.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Судья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с</a:t>
            </a:r>
            <a:r>
              <a:rPr sz="3000" spc="-5" dirty="0">
                <a:latin typeface="Calibri"/>
                <a:cs typeface="Calibri"/>
              </a:rPr>
              <a:t> безупречной репутацией</a:t>
            </a:r>
            <a:endParaRPr sz="3000" dirty="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</a:pPr>
            <a:r>
              <a:rPr sz="3000" spc="-20" dirty="0">
                <a:latin typeface="Calibri"/>
                <a:cs typeface="Calibri"/>
              </a:rPr>
              <a:t>пользуется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доверием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-15" dirty="0">
                <a:latin typeface="Calibri"/>
                <a:cs typeface="Calibri"/>
              </a:rPr>
              <a:t>его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решения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принимаются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спокойно.</a:t>
            </a:r>
            <a:endParaRPr sz="3000" dirty="0">
              <a:latin typeface="Calibri"/>
              <a:cs typeface="Calibri"/>
            </a:endParaRPr>
          </a:p>
          <a:p>
            <a:pPr marL="12700" marR="481965" indent="255904">
              <a:lnSpc>
                <a:spcPct val="80000"/>
              </a:lnSpc>
              <a:spcBef>
                <a:spcPts val="1395"/>
              </a:spcBef>
            </a:pPr>
            <a:r>
              <a:rPr sz="3000" spc="-20" dirty="0">
                <a:latin typeface="Calibri"/>
                <a:cs typeface="Calibri"/>
              </a:rPr>
              <a:t>Однако, </a:t>
            </a:r>
            <a:r>
              <a:rPr sz="3000" dirty="0">
                <a:latin typeface="Calibri"/>
                <a:cs typeface="Calibri"/>
              </a:rPr>
              <a:t>репутация </a:t>
            </a:r>
            <a:r>
              <a:rPr sz="3000" spc="-5" dirty="0">
                <a:latin typeface="Calibri"/>
                <a:cs typeface="Calibri"/>
              </a:rPr>
              <a:t>имеет </a:t>
            </a:r>
            <a:r>
              <a:rPr sz="3000" spc="-10" dirty="0">
                <a:latin typeface="Calibri"/>
                <a:cs typeface="Calibri"/>
              </a:rPr>
              <a:t>особенность: </a:t>
            </a:r>
            <a:r>
              <a:rPr sz="3000" spc="-5" dirty="0">
                <a:latin typeface="Calibri"/>
                <a:cs typeface="Calibri"/>
              </a:rPr>
              <a:t>она </a:t>
            </a:r>
            <a:r>
              <a:rPr sz="3000" spc="-15" dirty="0">
                <a:latin typeface="Calibri"/>
                <a:cs typeface="Calibri"/>
              </a:rPr>
              <a:t>создается 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долго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-20" dirty="0">
                <a:latin typeface="Calibri"/>
                <a:cs typeface="Calibri"/>
              </a:rPr>
              <a:t>тяжело, </a:t>
            </a:r>
            <a:r>
              <a:rPr sz="3000" dirty="0">
                <a:latin typeface="Calibri"/>
                <a:cs typeface="Calibri"/>
              </a:rPr>
              <a:t>а </a:t>
            </a:r>
            <a:r>
              <a:rPr sz="3000" spc="-10" dirty="0">
                <a:latin typeface="Calibri"/>
                <a:cs typeface="Calibri"/>
              </a:rPr>
              <a:t>теряется мгновенно. </a:t>
            </a:r>
            <a:r>
              <a:rPr sz="3000" dirty="0">
                <a:latin typeface="Calibri"/>
                <a:cs typeface="Calibri"/>
              </a:rPr>
              <a:t>Мы </a:t>
            </a:r>
            <a:r>
              <a:rPr sz="3000" spc="-15" dirty="0">
                <a:latin typeface="Calibri"/>
                <a:cs typeface="Calibri"/>
              </a:rPr>
              <a:t>должны </a:t>
            </a:r>
            <a:r>
              <a:rPr sz="3000" spc="-25" dirty="0">
                <a:latin typeface="Calibri"/>
                <a:cs typeface="Calibri"/>
              </a:rPr>
              <a:t>всегда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помнить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об </a:t>
            </a:r>
            <a:r>
              <a:rPr sz="3000" spc="-20" dirty="0">
                <a:latin typeface="Calibri"/>
                <a:cs typeface="Calibri"/>
              </a:rPr>
              <a:t>этом.</a:t>
            </a:r>
            <a:endParaRPr sz="3000" dirty="0">
              <a:latin typeface="Calibri"/>
              <a:cs typeface="Calibri"/>
            </a:endParaRPr>
          </a:p>
          <a:p>
            <a:pPr marL="12700" marR="412750" indent="342265">
              <a:lnSpc>
                <a:spcPct val="80000"/>
              </a:lnSpc>
              <a:spcBef>
                <a:spcPts val="1405"/>
              </a:spcBef>
            </a:pPr>
            <a:r>
              <a:rPr sz="3000" spc="-5" dirty="0">
                <a:latin typeface="Calibri"/>
                <a:cs typeface="Calibri"/>
              </a:rPr>
              <a:t>Не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будет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лишним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напомнить,</a:t>
            </a:r>
            <a:r>
              <a:rPr sz="3000" spc="3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что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обязанностью</a:t>
            </a:r>
            <a:r>
              <a:rPr sz="3000" spc="35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судьи 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является </a:t>
            </a:r>
            <a:r>
              <a:rPr sz="3000" spc="-15" dirty="0">
                <a:latin typeface="Calibri"/>
                <a:cs typeface="Calibri"/>
              </a:rPr>
              <a:t>оценка </a:t>
            </a:r>
            <a:r>
              <a:rPr sz="3000" dirty="0">
                <a:latin typeface="Calibri"/>
                <a:cs typeface="Calibri"/>
              </a:rPr>
              <a:t>игровых </a:t>
            </a:r>
            <a:r>
              <a:rPr sz="3000" spc="-5" dirty="0">
                <a:latin typeface="Calibri"/>
                <a:cs typeface="Calibri"/>
              </a:rPr>
              <a:t>действий, </a:t>
            </a:r>
            <a:r>
              <a:rPr sz="3000" dirty="0">
                <a:latin typeface="Calibri"/>
                <a:cs typeface="Calibri"/>
              </a:rPr>
              <a:t>а не </a:t>
            </a:r>
            <a:r>
              <a:rPr sz="3000" spc="-10" dirty="0">
                <a:latin typeface="Calibri"/>
                <a:cs typeface="Calibri"/>
              </a:rPr>
              <a:t>преследование </a:t>
            </a:r>
            <a:r>
              <a:rPr sz="3000" spc="-5" dirty="0">
                <a:latin typeface="Calibri"/>
                <a:cs typeface="Calibri"/>
              </a:rPr>
              <a:t>за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мелкие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персональные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нарушения.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19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1755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Полномочия</a:t>
            </a:r>
            <a:r>
              <a:rPr spc="-50" dirty="0">
                <a:solidFill>
                  <a:srgbClr val="001F5F"/>
                </a:solidFill>
              </a:rPr>
              <a:t> </a:t>
            </a:r>
            <a:r>
              <a:rPr spc="-45" dirty="0">
                <a:solidFill>
                  <a:srgbClr val="001F5F"/>
                </a:solidFill>
              </a:rPr>
              <a:t>1-го</a:t>
            </a:r>
            <a:r>
              <a:rPr spc="-7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судьи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676446"/>
            <a:ext cx="9996805" cy="379666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250825" indent="-238760">
              <a:lnSpc>
                <a:spcPct val="100000"/>
              </a:lnSpc>
              <a:spcBef>
                <a:spcPts val="1140"/>
              </a:spcBef>
              <a:buSzPct val="86666"/>
              <a:buChar char="•"/>
              <a:tabLst>
                <a:tab pos="251460" algn="l"/>
              </a:tabLst>
            </a:pP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руководит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матчем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от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начала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до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конца.</a:t>
            </a:r>
            <a:endParaRPr sz="3000">
              <a:latin typeface="Calibri"/>
              <a:cs typeface="Calibri"/>
            </a:endParaRPr>
          </a:p>
          <a:p>
            <a:pPr marL="12700" marR="810260">
              <a:lnSpc>
                <a:spcPts val="3240"/>
              </a:lnSpc>
              <a:spcBef>
                <a:spcPts val="1450"/>
              </a:spcBef>
              <a:buChar char="•"/>
              <a:tabLst>
                <a:tab pos="289560" algn="l"/>
              </a:tabLst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имеет власть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над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всеми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членами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судейской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бригады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команд.</a:t>
            </a:r>
            <a:endParaRPr sz="3000">
              <a:latin typeface="Calibri"/>
              <a:cs typeface="Calibri"/>
            </a:endParaRPr>
          </a:p>
          <a:p>
            <a:pPr marL="288925" indent="-276860">
              <a:lnSpc>
                <a:spcPct val="100000"/>
              </a:lnSpc>
              <a:spcBef>
                <a:spcPts val="995"/>
              </a:spcBef>
              <a:buChar char="•"/>
              <a:tabLst>
                <a:tab pos="289560" algn="l"/>
              </a:tabLst>
            </a:pP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во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время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игры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его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решения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являются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окончательными.</a:t>
            </a:r>
            <a:endParaRPr sz="3000">
              <a:latin typeface="Calibri"/>
              <a:cs typeface="Calibri"/>
            </a:endParaRPr>
          </a:p>
          <a:p>
            <a:pPr marL="12700" marR="299085">
              <a:lnSpc>
                <a:spcPts val="3240"/>
              </a:lnSpc>
              <a:spcBef>
                <a:spcPts val="1450"/>
              </a:spcBef>
              <a:buFont typeface="Calibri"/>
              <a:buChar char="•"/>
              <a:tabLst>
                <a:tab pos="289560" algn="l"/>
              </a:tabLst>
            </a:pP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имеет </a:t>
            </a:r>
            <a:r>
              <a:rPr sz="3000" b="1" spc="-5" dirty="0">
                <a:solidFill>
                  <a:srgbClr val="404040"/>
                </a:solidFill>
                <a:latin typeface="Calibri"/>
                <a:cs typeface="Calibri"/>
              </a:rPr>
              <a:t>право </a:t>
            </a:r>
            <a:r>
              <a:rPr sz="3000" b="1" spc="-10" dirty="0">
                <a:solidFill>
                  <a:srgbClr val="404040"/>
                </a:solidFill>
                <a:latin typeface="Calibri"/>
                <a:cs typeface="Calibri"/>
              </a:rPr>
              <a:t>решать </a:t>
            </a: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любые вопросы, </a:t>
            </a:r>
            <a:r>
              <a:rPr sz="3000" b="1" spc="-5" dirty="0">
                <a:solidFill>
                  <a:srgbClr val="404040"/>
                </a:solidFill>
                <a:latin typeface="Calibri"/>
                <a:cs typeface="Calibri"/>
              </a:rPr>
              <a:t>касающиеся </a:t>
            </a: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игры, </a:t>
            </a:r>
            <a:r>
              <a:rPr sz="3000" b="1" spc="-6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404040"/>
                </a:solidFill>
                <a:latin typeface="Calibri"/>
                <a:cs typeface="Calibri"/>
              </a:rPr>
              <a:t>включая</a:t>
            </a: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404040"/>
                </a:solidFill>
                <a:latin typeface="Calibri"/>
                <a:cs typeface="Calibri"/>
              </a:rPr>
              <a:t>те,</a:t>
            </a: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404040"/>
                </a:solidFill>
                <a:latin typeface="Calibri"/>
                <a:cs typeface="Calibri"/>
              </a:rPr>
              <a:t>которые</a:t>
            </a:r>
            <a:r>
              <a:rPr sz="3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404040"/>
                </a:solidFill>
                <a:latin typeface="Calibri"/>
                <a:cs typeface="Calibri"/>
              </a:rPr>
              <a:t>не </a:t>
            </a:r>
            <a:r>
              <a:rPr sz="3000" b="1" spc="-15" dirty="0">
                <a:solidFill>
                  <a:srgbClr val="404040"/>
                </a:solidFill>
                <a:latin typeface="Calibri"/>
                <a:cs typeface="Calibri"/>
              </a:rPr>
              <a:t>предусмотрены </a:t>
            </a:r>
            <a:r>
              <a:rPr sz="3000" b="1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30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404040"/>
                </a:solidFill>
                <a:latin typeface="Calibri"/>
                <a:cs typeface="Calibri"/>
              </a:rPr>
              <a:t>Правилах.</a:t>
            </a:r>
            <a:endParaRPr sz="3000">
              <a:latin typeface="Calibri"/>
              <a:cs typeface="Calibri"/>
            </a:endParaRPr>
          </a:p>
          <a:p>
            <a:pPr marL="288290" indent="-276225">
              <a:lnSpc>
                <a:spcPct val="100000"/>
              </a:lnSpc>
              <a:spcBef>
                <a:spcPts val="995"/>
              </a:spcBef>
              <a:buChar char="•"/>
              <a:tabLst>
                <a:tab pos="288925" algn="l"/>
              </a:tabLst>
            </a:pP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не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допускать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каких-либо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обсуждений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его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решений.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7493" y="80518"/>
            <a:ext cx="1976247" cy="121983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2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533" y="1737867"/>
            <a:ext cx="9967595" cy="0"/>
          </a:xfrm>
          <a:custGeom>
            <a:avLst/>
            <a:gdLst/>
            <a:ahLst/>
            <a:cxnLst/>
            <a:rect l="l" t="t" r="r" b="b"/>
            <a:pathLst>
              <a:path w="9967595">
                <a:moveTo>
                  <a:pt x="0" y="0"/>
                </a:moveTo>
                <a:lnTo>
                  <a:pt x="9966972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835" y="1017015"/>
            <a:ext cx="74136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spc="-55" dirty="0">
                <a:solidFill>
                  <a:schemeClr val="tx1"/>
                </a:solidFill>
              </a:rPr>
              <a:t>Базовые</a:t>
            </a:r>
            <a:r>
              <a:rPr sz="4000" u="none" spc="-45" dirty="0">
                <a:solidFill>
                  <a:schemeClr val="tx1"/>
                </a:solidFill>
              </a:rPr>
              <a:t> </a:t>
            </a:r>
            <a:r>
              <a:rPr sz="4000" u="none" spc="-55" dirty="0">
                <a:solidFill>
                  <a:schemeClr val="tx1"/>
                </a:solidFill>
              </a:rPr>
              <a:t>истины</a:t>
            </a:r>
            <a:r>
              <a:rPr sz="4000" u="none" spc="-75" dirty="0">
                <a:solidFill>
                  <a:schemeClr val="tx1"/>
                </a:solidFill>
              </a:rPr>
              <a:t> </a:t>
            </a:r>
            <a:r>
              <a:rPr sz="4000" u="none" spc="-45" dirty="0">
                <a:solidFill>
                  <a:schemeClr val="tx1"/>
                </a:solidFill>
              </a:rPr>
              <a:t>для</a:t>
            </a:r>
            <a:r>
              <a:rPr sz="4000" u="none" spc="-80" dirty="0">
                <a:solidFill>
                  <a:schemeClr val="tx1"/>
                </a:solidFill>
              </a:rPr>
              <a:t> </a:t>
            </a:r>
            <a:r>
              <a:rPr sz="4000" u="none" spc="-55" dirty="0">
                <a:solidFill>
                  <a:schemeClr val="tx1"/>
                </a:solidFill>
              </a:rPr>
              <a:t>карьеры</a:t>
            </a:r>
            <a:r>
              <a:rPr sz="4000" u="none" spc="-75" dirty="0">
                <a:solidFill>
                  <a:schemeClr val="tx1"/>
                </a:solidFill>
              </a:rPr>
              <a:t> </a:t>
            </a:r>
            <a:r>
              <a:rPr sz="4000" u="none" spc="-55" dirty="0">
                <a:solidFill>
                  <a:schemeClr val="tx1"/>
                </a:solidFill>
              </a:rPr>
              <a:t>судьи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7457" y="1699352"/>
            <a:ext cx="9087485" cy="41344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3840" indent="-231775">
              <a:lnSpc>
                <a:spcPct val="100000"/>
              </a:lnSpc>
              <a:spcBef>
                <a:spcPts val="380"/>
              </a:spcBef>
              <a:buSzPct val="80645"/>
              <a:buChar char="•"/>
              <a:tabLst>
                <a:tab pos="244475" algn="l"/>
              </a:tabLst>
            </a:pPr>
            <a:r>
              <a:rPr sz="3100" dirty="0">
                <a:latin typeface="Calibri"/>
                <a:cs typeface="Calibri"/>
              </a:rPr>
              <a:t>честность</a:t>
            </a:r>
            <a:r>
              <a:rPr sz="3100" spc="-5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и</a:t>
            </a:r>
            <a:r>
              <a:rPr sz="3100" spc="-10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нейтральность</a:t>
            </a:r>
            <a:r>
              <a:rPr sz="3100" spc="-20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судьи</a:t>
            </a:r>
            <a:r>
              <a:rPr sz="2500" spc="-15" dirty="0">
                <a:latin typeface="Calibri"/>
                <a:cs typeface="Calibri"/>
              </a:rPr>
              <a:t>;</a:t>
            </a:r>
            <a:endParaRPr sz="2500" dirty="0">
              <a:latin typeface="Calibri"/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280"/>
              </a:spcBef>
              <a:buSzPct val="80645"/>
              <a:buChar char="•"/>
              <a:tabLst>
                <a:tab pos="244475" algn="l"/>
              </a:tabLst>
            </a:pPr>
            <a:r>
              <a:rPr sz="3100" spc="-20" dirty="0">
                <a:latin typeface="Calibri"/>
                <a:cs typeface="Calibri"/>
              </a:rPr>
              <a:t>судейская</a:t>
            </a:r>
            <a:r>
              <a:rPr sz="3100" spc="-8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репутация</a:t>
            </a:r>
            <a:r>
              <a:rPr sz="2500" spc="-5" dirty="0">
                <a:latin typeface="Calibri"/>
                <a:cs typeface="Calibri"/>
              </a:rPr>
              <a:t>;</a:t>
            </a:r>
            <a:endParaRPr sz="2500" dirty="0">
              <a:latin typeface="Calibri"/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280"/>
              </a:spcBef>
              <a:buSzPct val="80645"/>
              <a:buChar char="•"/>
              <a:tabLst>
                <a:tab pos="244475" algn="l"/>
              </a:tabLst>
            </a:pPr>
            <a:r>
              <a:rPr sz="3100" dirty="0">
                <a:latin typeface="Calibri"/>
                <a:cs typeface="Calibri"/>
              </a:rPr>
              <a:t>высокий</a:t>
            </a:r>
            <a:r>
              <a:rPr sz="3100" spc="-2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уровень</a:t>
            </a:r>
            <a:r>
              <a:rPr sz="3100" spc="-1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общей</a:t>
            </a:r>
            <a:r>
              <a:rPr sz="3100" spc="-3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и</a:t>
            </a:r>
            <a:r>
              <a:rPr sz="3100" spc="-5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специальной</a:t>
            </a:r>
            <a:r>
              <a:rPr sz="3100" spc="-40" dirty="0">
                <a:latin typeface="Calibri"/>
                <a:cs typeface="Calibri"/>
              </a:rPr>
              <a:t> </a:t>
            </a:r>
            <a:r>
              <a:rPr sz="3100" spc="-30" dirty="0">
                <a:latin typeface="Calibri"/>
                <a:cs typeface="Calibri"/>
              </a:rPr>
              <a:t>культуры</a:t>
            </a:r>
            <a:r>
              <a:rPr sz="2500" spc="-30" dirty="0">
                <a:latin typeface="Calibri"/>
                <a:cs typeface="Calibri"/>
              </a:rPr>
              <a:t>;</a:t>
            </a:r>
            <a:endParaRPr sz="2500" dirty="0">
              <a:latin typeface="Calibri"/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284"/>
              </a:spcBef>
              <a:buSzPct val="80645"/>
              <a:buChar char="•"/>
              <a:tabLst>
                <a:tab pos="244475" algn="l"/>
              </a:tabLst>
            </a:pPr>
            <a:r>
              <a:rPr sz="3100" spc="-5" dirty="0">
                <a:latin typeface="Calibri"/>
                <a:cs typeface="Calibri"/>
              </a:rPr>
              <a:t>понимание</a:t>
            </a:r>
            <a:r>
              <a:rPr sz="3100" spc="-35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и</a:t>
            </a:r>
            <a:r>
              <a:rPr sz="3100" spc="-5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соблюдение</a:t>
            </a:r>
            <a:r>
              <a:rPr sz="3100" spc="-7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профессиональной</a:t>
            </a:r>
            <a:r>
              <a:rPr sz="3100" spc="-20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этики;</a:t>
            </a:r>
            <a:endParaRPr sz="3100" dirty="0">
              <a:latin typeface="Calibri"/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280"/>
              </a:spcBef>
              <a:buSzPct val="80645"/>
              <a:buChar char="•"/>
              <a:tabLst>
                <a:tab pos="244475" algn="l"/>
              </a:tabLst>
            </a:pPr>
            <a:r>
              <a:rPr sz="3100" spc="-5" dirty="0">
                <a:latin typeface="Calibri"/>
                <a:cs typeface="Calibri"/>
              </a:rPr>
              <a:t>скромность</a:t>
            </a:r>
            <a:r>
              <a:rPr sz="3100" spc="-2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и</a:t>
            </a:r>
            <a:r>
              <a:rPr sz="3100" spc="-25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умение держаться</a:t>
            </a:r>
            <a:r>
              <a:rPr sz="3100" spc="-50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«в </a:t>
            </a:r>
            <a:r>
              <a:rPr sz="3100" dirty="0">
                <a:latin typeface="Calibri"/>
                <a:cs typeface="Calibri"/>
              </a:rPr>
              <a:t>тени»</a:t>
            </a:r>
            <a:r>
              <a:rPr sz="2500" dirty="0">
                <a:latin typeface="Calibri"/>
                <a:cs typeface="Calibri"/>
              </a:rPr>
              <a:t>;</a:t>
            </a:r>
          </a:p>
          <a:p>
            <a:pPr marL="243840" indent="-231775">
              <a:lnSpc>
                <a:spcPct val="100000"/>
              </a:lnSpc>
              <a:spcBef>
                <a:spcPts val="300"/>
              </a:spcBef>
              <a:buSzPct val="80645"/>
              <a:buChar char="•"/>
              <a:tabLst>
                <a:tab pos="244475" algn="l"/>
              </a:tabLst>
            </a:pPr>
            <a:r>
              <a:rPr sz="3100" spc="-10" dirty="0">
                <a:latin typeface="Calibri"/>
                <a:cs typeface="Calibri"/>
              </a:rPr>
              <a:t>хорошая</a:t>
            </a:r>
            <a:r>
              <a:rPr sz="3100" spc="-30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базовая</a:t>
            </a:r>
            <a:r>
              <a:rPr sz="3100" spc="-10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техника судейства;</a:t>
            </a:r>
            <a:endParaRPr sz="3100" dirty="0">
              <a:latin typeface="Calibri"/>
              <a:cs typeface="Calibri"/>
            </a:endParaRPr>
          </a:p>
          <a:p>
            <a:pPr marL="243840" indent="-231775">
              <a:lnSpc>
                <a:spcPct val="100000"/>
              </a:lnSpc>
              <a:spcBef>
                <a:spcPts val="284"/>
              </a:spcBef>
              <a:buSzPct val="80645"/>
              <a:buChar char="•"/>
              <a:tabLst>
                <a:tab pos="244475" algn="l"/>
              </a:tabLst>
            </a:pPr>
            <a:r>
              <a:rPr sz="3100" dirty="0">
                <a:latin typeface="Calibri"/>
                <a:cs typeface="Calibri"/>
              </a:rPr>
              <a:t>знание</a:t>
            </a:r>
            <a:r>
              <a:rPr sz="3100" spc="-15" dirty="0">
                <a:latin typeface="Calibri"/>
                <a:cs typeface="Calibri"/>
              </a:rPr>
              <a:t> судейских</a:t>
            </a:r>
            <a:r>
              <a:rPr sz="3100" spc="-75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документов.</a:t>
            </a:r>
            <a:endParaRPr sz="3100" dirty="0">
              <a:latin typeface="Calibri"/>
              <a:cs typeface="Calibri"/>
            </a:endParaRPr>
          </a:p>
          <a:p>
            <a:pPr marL="1318260">
              <a:lnSpc>
                <a:spcPct val="100000"/>
              </a:lnSpc>
              <a:spcBef>
                <a:spcPts val="280"/>
              </a:spcBef>
            </a:pPr>
            <a:r>
              <a:rPr sz="3100" b="1" spc="-5" dirty="0">
                <a:latin typeface="Calibri"/>
                <a:cs typeface="Calibri"/>
              </a:rPr>
              <a:t>Спасибо</a:t>
            </a:r>
            <a:r>
              <a:rPr sz="3100" b="1" spc="-55" dirty="0">
                <a:latin typeface="Calibri"/>
                <a:cs typeface="Calibri"/>
              </a:rPr>
              <a:t> </a:t>
            </a:r>
            <a:r>
              <a:rPr sz="3100" b="1" dirty="0">
                <a:latin typeface="Calibri"/>
                <a:cs typeface="Calibri"/>
              </a:rPr>
              <a:t>за</a:t>
            </a:r>
            <a:r>
              <a:rPr sz="3100" b="1" spc="-5" dirty="0">
                <a:latin typeface="Calibri"/>
                <a:cs typeface="Calibri"/>
              </a:rPr>
              <a:t> </a:t>
            </a:r>
            <a:r>
              <a:rPr sz="3100" b="1" dirty="0">
                <a:latin typeface="Calibri"/>
                <a:cs typeface="Calibri"/>
              </a:rPr>
              <a:t>ваше</a:t>
            </a:r>
            <a:r>
              <a:rPr sz="3100" b="1" spc="-20" dirty="0">
                <a:latin typeface="Calibri"/>
                <a:cs typeface="Calibri"/>
              </a:rPr>
              <a:t> </a:t>
            </a:r>
            <a:r>
              <a:rPr sz="3100" b="1" dirty="0">
                <a:latin typeface="Calibri"/>
                <a:cs typeface="Calibri"/>
              </a:rPr>
              <a:t>внимание</a:t>
            </a:r>
            <a:r>
              <a:rPr sz="3100" b="1" spc="-50" dirty="0">
                <a:latin typeface="Calibri"/>
                <a:cs typeface="Calibri"/>
              </a:rPr>
              <a:t> </a:t>
            </a:r>
            <a:r>
              <a:rPr sz="3100" b="1" dirty="0">
                <a:latin typeface="Calibri"/>
                <a:cs typeface="Calibri"/>
              </a:rPr>
              <a:t>и</a:t>
            </a:r>
            <a:r>
              <a:rPr sz="3100" b="1" spc="5" dirty="0">
                <a:latin typeface="Calibri"/>
                <a:cs typeface="Calibri"/>
              </a:rPr>
              <a:t> </a:t>
            </a:r>
            <a:r>
              <a:rPr sz="3100" b="1" spc="-30" dirty="0">
                <a:latin typeface="Calibri"/>
                <a:cs typeface="Calibri"/>
              </a:rPr>
              <a:t>удачи</a:t>
            </a:r>
            <a:r>
              <a:rPr sz="3100" b="1" spc="-40" dirty="0">
                <a:latin typeface="Calibri"/>
                <a:cs typeface="Calibri"/>
              </a:rPr>
              <a:t> </a:t>
            </a:r>
            <a:r>
              <a:rPr sz="3100" b="1" dirty="0">
                <a:latin typeface="Calibri"/>
                <a:cs typeface="Calibri"/>
              </a:rPr>
              <a:t>!</a:t>
            </a:r>
            <a:endParaRPr sz="31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20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1755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Полномочия</a:t>
            </a:r>
            <a:r>
              <a:rPr spc="-50" dirty="0">
                <a:solidFill>
                  <a:srgbClr val="001F5F"/>
                </a:solidFill>
              </a:rPr>
              <a:t> </a:t>
            </a:r>
            <a:r>
              <a:rPr spc="-45" dirty="0">
                <a:solidFill>
                  <a:srgbClr val="001F5F"/>
                </a:solidFill>
              </a:rPr>
              <a:t>1-го</a:t>
            </a:r>
            <a:r>
              <a:rPr spc="-7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судьи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337" y="1805940"/>
            <a:ext cx="9600565" cy="3940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904">
              <a:lnSpc>
                <a:spcPts val="3640"/>
              </a:lnSpc>
              <a:spcBef>
                <a:spcPts val="100"/>
              </a:spcBef>
            </a:pP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может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изменить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любое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решение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любого</a:t>
            </a:r>
            <a:r>
              <a:rPr sz="32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члена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450"/>
              </a:lnSpc>
            </a:pP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судейской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бригады</a:t>
            </a:r>
            <a:r>
              <a:rPr sz="32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или</a:t>
            </a:r>
            <a:r>
              <a:rPr sz="32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свое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собственное.</a:t>
            </a:r>
            <a:r>
              <a:rPr sz="32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Если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ts val="3460"/>
              </a:lnSpc>
              <a:spcBef>
                <a:spcPts val="240"/>
              </a:spcBef>
            </a:pP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судья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принял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решение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(дал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свисток)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видит затем,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что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его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коллеги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пришли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к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другому</a:t>
            </a:r>
            <a:r>
              <a:rPr sz="32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решению,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он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может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410"/>
              </a:lnSpc>
            </a:pP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предпринять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следующее:</a:t>
            </a:r>
            <a:endParaRPr sz="3200">
              <a:latin typeface="Calibri"/>
              <a:cs typeface="Calibri"/>
            </a:endParaRPr>
          </a:p>
          <a:p>
            <a:pPr marL="12700" marR="496570">
              <a:lnSpc>
                <a:spcPts val="3440"/>
              </a:lnSpc>
              <a:spcBef>
                <a:spcPts val="1470"/>
              </a:spcBef>
              <a:buChar char="•"/>
              <a:tabLst>
                <a:tab pos="307340" algn="l"/>
              </a:tabLst>
            </a:pP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если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он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уверен,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что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прав, оставить свое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решение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в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силе,</a:t>
            </a:r>
            <a:endParaRPr sz="3200">
              <a:latin typeface="Calibri"/>
              <a:cs typeface="Calibri"/>
            </a:endParaRPr>
          </a:p>
          <a:p>
            <a:pPr marL="306705" indent="-294640">
              <a:lnSpc>
                <a:spcPct val="100000"/>
              </a:lnSpc>
              <a:spcBef>
                <a:spcPts val="975"/>
              </a:spcBef>
              <a:buChar char="•"/>
              <a:tabLst>
                <a:tab pos="307340" algn="l"/>
              </a:tabLst>
            </a:pP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если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он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видит,</a:t>
            </a:r>
            <a:r>
              <a:rPr sz="32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что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не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прав,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изменить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свое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решение,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3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1755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Полномочия</a:t>
            </a:r>
            <a:r>
              <a:rPr spc="-50" dirty="0">
                <a:solidFill>
                  <a:srgbClr val="001F5F"/>
                </a:solidFill>
              </a:rPr>
              <a:t> </a:t>
            </a:r>
            <a:r>
              <a:rPr spc="-45" dirty="0">
                <a:solidFill>
                  <a:srgbClr val="001F5F"/>
                </a:solidFill>
              </a:rPr>
              <a:t>1-го</a:t>
            </a:r>
            <a:r>
              <a:rPr spc="-7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судьи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805940"/>
            <a:ext cx="9342755" cy="39408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203200">
              <a:lnSpc>
                <a:spcPct val="89900"/>
              </a:lnSpc>
              <a:spcBef>
                <a:spcPts val="484"/>
              </a:spcBef>
              <a:buChar char="•"/>
              <a:tabLst>
                <a:tab pos="307340" algn="l"/>
              </a:tabLst>
            </a:pP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если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он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определил,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что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ошибки</a:t>
            </a:r>
            <a:r>
              <a:rPr sz="32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совершенны </a:t>
            </a:r>
            <a:r>
              <a:rPr sz="32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одновременно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обеими</a:t>
            </a:r>
            <a:r>
              <a:rPr sz="32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командами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(игроками</a:t>
            </a:r>
            <a:r>
              <a:rPr sz="32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обеих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команд),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он</a:t>
            </a:r>
            <a:r>
              <a:rPr sz="32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32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переиграть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розыгрыш.</a:t>
            </a:r>
            <a:endParaRPr sz="3200">
              <a:latin typeface="Calibri"/>
              <a:cs typeface="Calibri"/>
            </a:endParaRPr>
          </a:p>
          <a:p>
            <a:pPr marL="12700" marR="5080" lvl="1" indent="184785">
              <a:lnSpc>
                <a:spcPts val="3460"/>
              </a:lnSpc>
              <a:spcBef>
                <a:spcPts val="1455"/>
              </a:spcBef>
              <a:buChar char="-"/>
              <a:tabLst>
                <a:tab pos="504825" algn="l"/>
                <a:tab pos="505459" algn="l"/>
              </a:tabLst>
            </a:pP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1-ый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судья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отвечает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за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определение 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до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и во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время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матча</a:t>
            </a:r>
            <a:r>
              <a:rPr sz="32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соответствия</a:t>
            </a:r>
            <a:r>
              <a:rPr sz="32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оборудования</a:t>
            </a:r>
            <a:r>
              <a:rPr sz="32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игрового</a:t>
            </a:r>
            <a:r>
              <a:rPr sz="32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поля</a:t>
            </a:r>
            <a:r>
              <a:rPr sz="32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410"/>
              </a:lnSpc>
            </a:pP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условий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игровым</a:t>
            </a:r>
            <a:r>
              <a:rPr sz="32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требованиям,</a:t>
            </a:r>
            <a:endParaRPr sz="3200">
              <a:latin typeface="Calibri"/>
              <a:cs typeface="Calibri"/>
            </a:endParaRPr>
          </a:p>
          <a:p>
            <a:pPr marL="12700" marR="880110" lvl="1" indent="184785">
              <a:lnSpc>
                <a:spcPts val="3460"/>
              </a:lnSpc>
              <a:spcBef>
                <a:spcPts val="1435"/>
              </a:spcBef>
              <a:buChar char="-"/>
              <a:tabLst>
                <a:tab pos="504825" algn="l"/>
                <a:tab pos="505459" algn="l"/>
              </a:tabLst>
            </a:pP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контролирует</a:t>
            </a:r>
            <a:r>
              <a:rPr sz="32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работу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 подавальщиков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мячей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протирщиков</a:t>
            </a:r>
            <a:r>
              <a:rPr sz="32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полов.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4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782955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0" dirty="0">
                <a:solidFill>
                  <a:srgbClr val="001F5F"/>
                </a:solidFill>
              </a:rPr>
              <a:t>Отмена</a:t>
            </a:r>
            <a:r>
              <a:rPr spc="-70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решения</a:t>
            </a:r>
            <a:r>
              <a:rPr spc="-60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линейного</a:t>
            </a:r>
            <a:r>
              <a:rPr spc="-60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судьи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772920"/>
            <a:ext cx="10001885" cy="39535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827405" algn="just">
              <a:lnSpc>
                <a:spcPct val="80000"/>
              </a:lnSpc>
              <a:spcBef>
                <a:spcPts val="820"/>
              </a:spcBef>
              <a:buSzPct val="86666"/>
              <a:buChar char="•"/>
              <a:tabLst>
                <a:tab pos="251460" algn="l"/>
              </a:tabLst>
            </a:pP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Чтобы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отменить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решение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линейного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судьи, 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1-ый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должен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быть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абсолютно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уверен в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его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ошибке. Не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нужно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защищать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коллегу,</a:t>
            </a:r>
            <a:r>
              <a:rPr sz="30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если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он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допустил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ошибку.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случае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спорной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ситуации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(50/50)</a:t>
            </a:r>
            <a:r>
              <a:rPr sz="3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лучше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поддержать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его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решение</a:t>
            </a:r>
            <a:endParaRPr sz="3000">
              <a:latin typeface="Calibri"/>
              <a:cs typeface="Calibri"/>
            </a:endParaRPr>
          </a:p>
          <a:p>
            <a:pPr marL="12700" marR="1034415">
              <a:lnSpc>
                <a:spcPct val="80000"/>
              </a:lnSpc>
              <a:spcBef>
                <a:spcPts val="360"/>
              </a:spcBef>
            </a:pP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(команды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имеют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право на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использование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видеопросмотра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в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подобных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ситуациях).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1405"/>
              </a:spcBef>
              <a:buChar char="•"/>
              <a:tabLst>
                <a:tab pos="289560" algn="l"/>
              </a:tabLst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понимать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сложность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принятия решений </a:t>
            </a:r>
            <a:r>
              <a:rPr sz="3000" spc="-6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линейными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(новая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редакция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Правила</a:t>
            </a:r>
            <a:r>
              <a:rPr sz="30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8.3</a:t>
            </a:r>
            <a:r>
              <a:rPr sz="3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Мяч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«в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5"/>
              </a:lnSpc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площадке»),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иногда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мириться</a:t>
            </a:r>
            <a:r>
              <a:rPr sz="3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с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их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ошибками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 быть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240"/>
              </a:lnSpc>
            </a:pP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состоянии</a:t>
            </a:r>
            <a:r>
              <a:rPr sz="3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отменять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неправильные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решения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линейных.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7493" y="80518"/>
            <a:ext cx="1976247" cy="121983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5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0" dirty="0">
                <a:solidFill>
                  <a:srgbClr val="001F5F"/>
                </a:solidFill>
              </a:rPr>
              <a:t>Отмена</a:t>
            </a:r>
            <a:r>
              <a:rPr spc="-7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решения</a:t>
            </a:r>
            <a:r>
              <a:rPr spc="-65" dirty="0">
                <a:solidFill>
                  <a:srgbClr val="001F5F"/>
                </a:solidFill>
              </a:rPr>
              <a:t> </a:t>
            </a:r>
            <a:r>
              <a:rPr spc="-45" dirty="0">
                <a:solidFill>
                  <a:srgbClr val="001F5F"/>
                </a:solidFill>
              </a:rPr>
              <a:t>2-го</a:t>
            </a:r>
            <a:r>
              <a:rPr spc="-70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судьи	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76337" y="1739900"/>
            <a:ext cx="9931400" cy="3719829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 marR="5080" indent="255904">
              <a:lnSpc>
                <a:spcPct val="70000"/>
              </a:lnSpc>
              <a:spcBef>
                <a:spcPts val="1180"/>
              </a:spcBef>
              <a:buChar char="•"/>
              <a:tabLst>
                <a:tab pos="545465" algn="l"/>
              </a:tabLst>
            </a:pP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Отменять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или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нет? Очень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деликатный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сложный момент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работе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судейской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бригады,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но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иногда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это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встречается.</a:t>
            </a:r>
            <a:endParaRPr sz="3000">
              <a:latin typeface="Calibri"/>
              <a:cs typeface="Calibri"/>
            </a:endParaRPr>
          </a:p>
          <a:p>
            <a:pPr marL="631190" lvl="1" indent="-276860">
              <a:lnSpc>
                <a:spcPts val="3060"/>
              </a:lnSpc>
              <a:spcBef>
                <a:spcPts val="320"/>
              </a:spcBef>
              <a:buChar char="•"/>
              <a:tabLst>
                <a:tab pos="631825" algn="l"/>
              </a:tabLst>
            </a:pP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1-ый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найти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себе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силы,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когда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это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крайне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необходимо,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отменить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решение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своего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коллеги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переиграть</a:t>
            </a:r>
            <a:r>
              <a:rPr sz="3000" spc="-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розыгрыш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( в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случае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явной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ошибки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или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превышения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полномочий</a:t>
            </a:r>
            <a:r>
              <a:rPr sz="30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2-ым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судьей).</a:t>
            </a:r>
            <a:r>
              <a:rPr sz="3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Нет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необходимости</a:t>
            </a:r>
            <a:endParaRPr sz="3000">
              <a:latin typeface="Calibri"/>
              <a:cs typeface="Calibri"/>
            </a:endParaRPr>
          </a:p>
          <a:p>
            <a:pPr marL="12700" marR="605790">
              <a:lnSpc>
                <a:spcPct val="70100"/>
              </a:lnSpc>
              <a:spcBef>
                <a:spcPts val="535"/>
              </a:spcBef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защищать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своего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коллегу,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если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2-ой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действительно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совершил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очевидную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ошибку.</a:t>
            </a:r>
            <a:endParaRPr sz="3000">
              <a:latin typeface="Calibri"/>
              <a:cs typeface="Calibri"/>
            </a:endParaRPr>
          </a:p>
          <a:p>
            <a:pPr marL="12700" marR="813435" lvl="1" indent="342265">
              <a:lnSpc>
                <a:spcPct val="70100"/>
              </a:lnSpc>
              <a:spcBef>
                <a:spcPts val="1395"/>
              </a:spcBef>
              <a:buChar char="•"/>
              <a:tabLst>
                <a:tab pos="631825" algn="l"/>
              </a:tabLst>
            </a:pP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Уважать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коллегу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необходимо,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но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мы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все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совершаем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ошибки…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6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39903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Применение</a:t>
            </a:r>
            <a:r>
              <a:rPr spc="-6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санкций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765300"/>
            <a:ext cx="10006965" cy="360108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768985">
              <a:lnSpc>
                <a:spcPts val="3080"/>
              </a:lnSpc>
              <a:spcBef>
                <a:spcPts val="835"/>
              </a:spcBef>
              <a:buSzPct val="87500"/>
              <a:buChar char="•"/>
              <a:tabLst>
                <a:tab pos="271780" algn="l"/>
              </a:tabLst>
            </a:pPr>
            <a:r>
              <a:rPr sz="3200" spc="-75" dirty="0">
                <a:solidFill>
                  <a:srgbClr val="404040"/>
                </a:solidFill>
                <a:latin typeface="Calibri"/>
                <a:cs typeface="Calibri"/>
              </a:rPr>
              <a:t>Только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2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имеет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право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налагать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санкции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за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неправильное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поведение</a:t>
            </a:r>
            <a:r>
              <a:rPr sz="32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задержку.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ct val="80100"/>
              </a:lnSpc>
              <a:spcBef>
                <a:spcPts val="1410"/>
              </a:spcBef>
              <a:buChar char="•"/>
              <a:tabLst>
                <a:tab pos="307340" algn="l"/>
              </a:tabLst>
            </a:pP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Если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кто-либо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из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судей,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но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не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2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судья,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замечает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любое</a:t>
            </a:r>
            <a:r>
              <a:rPr sz="32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нарушение,</a:t>
            </a:r>
            <a:r>
              <a:rPr sz="32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он</a:t>
            </a:r>
            <a:r>
              <a:rPr sz="32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32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сигнализировать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об</a:t>
            </a:r>
            <a:r>
              <a:rPr sz="32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этом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подойти</a:t>
            </a:r>
            <a:r>
              <a:rPr sz="32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к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1-му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судье,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чтобы</a:t>
            </a:r>
            <a:r>
              <a:rPr sz="32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проинформировать</a:t>
            </a:r>
            <a:r>
              <a:rPr sz="32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его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об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этом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факте.</a:t>
            </a:r>
            <a:endParaRPr sz="3200">
              <a:latin typeface="Calibri"/>
              <a:cs typeface="Calibri"/>
            </a:endParaRPr>
          </a:p>
          <a:p>
            <a:pPr marL="12700" marR="1332865">
              <a:lnSpc>
                <a:spcPct val="79700"/>
              </a:lnSpc>
              <a:spcBef>
                <a:spcPts val="1420"/>
              </a:spcBef>
              <a:buChar char="•"/>
              <a:tabLst>
                <a:tab pos="307340" algn="l"/>
              </a:tabLst>
            </a:pPr>
            <a:r>
              <a:rPr sz="3200" spc="-75" dirty="0">
                <a:solidFill>
                  <a:srgbClr val="404040"/>
                </a:solidFill>
                <a:latin typeface="Calibri"/>
                <a:cs typeface="Calibri"/>
              </a:rPr>
              <a:t>Только</a:t>
            </a:r>
            <a:r>
              <a:rPr sz="32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судья,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он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единственный,</a:t>
            </a:r>
            <a:r>
              <a:rPr sz="32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налагает </a:t>
            </a:r>
            <a:r>
              <a:rPr sz="3200" spc="-7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санкции.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313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7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3152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5" dirty="0">
                <a:solidFill>
                  <a:srgbClr val="001F5F"/>
                </a:solidFill>
              </a:rPr>
              <a:t>Поведение</a:t>
            </a:r>
            <a:r>
              <a:rPr spc="-75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участников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337" y="1739900"/>
            <a:ext cx="9979660" cy="3542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ts val="3060"/>
              </a:lnSpc>
              <a:spcBef>
                <a:spcPts val="100"/>
              </a:spcBef>
            </a:pP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Вопрос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поведения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участников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является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важнейшим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аспектом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проведения</a:t>
            </a:r>
            <a:r>
              <a:rPr sz="30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матча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без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выхода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за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пределы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дисциплинарных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ограничений.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тонко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своевременно</a:t>
            </a:r>
            <a:r>
              <a:rPr sz="3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прочувствовать</a:t>
            </a:r>
            <a:r>
              <a:rPr sz="3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момент матча,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40" dirty="0">
                <a:solidFill>
                  <a:srgbClr val="404040"/>
                </a:solidFill>
                <a:latin typeface="Calibri"/>
                <a:cs typeface="Calibri"/>
              </a:rPr>
              <a:t>когда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происходит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эскалация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напряжения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вмешаться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эту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</a:pP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ситуацию,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используя</a:t>
            </a:r>
            <a:r>
              <a:rPr sz="3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устное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предупреждение</a:t>
            </a:r>
            <a:r>
              <a:rPr sz="3000" spc="-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через</a:t>
            </a:r>
            <a:endParaRPr sz="3000">
              <a:latin typeface="Calibri"/>
              <a:cs typeface="Calibri"/>
            </a:endParaRPr>
          </a:p>
          <a:p>
            <a:pPr marL="12700" marR="535940">
              <a:lnSpc>
                <a:spcPct val="70100"/>
              </a:lnSpc>
              <a:spcBef>
                <a:spcPts val="535"/>
              </a:spcBef>
            </a:pP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игрового капитана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или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сразу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прибегнуть к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этапу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2 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(желтая </a:t>
            </a:r>
            <a:r>
              <a:rPr sz="3000" spc="-6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карточка</a:t>
            </a:r>
            <a:r>
              <a:rPr sz="3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соответствующему</a:t>
            </a:r>
            <a:r>
              <a:rPr sz="3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члену</a:t>
            </a:r>
            <a:r>
              <a:rPr sz="30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команды).</a:t>
            </a:r>
            <a:endParaRPr sz="3000">
              <a:latin typeface="Calibri"/>
              <a:cs typeface="Calibri"/>
            </a:endParaRPr>
          </a:p>
          <a:p>
            <a:pPr marL="12700" marR="5080" indent="342265">
              <a:lnSpc>
                <a:spcPct val="70100"/>
              </a:lnSpc>
              <a:spcBef>
                <a:spcPts val="1395"/>
              </a:spcBef>
            </a:pP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Возможно</a:t>
            </a:r>
            <a:r>
              <a:rPr sz="3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сразу</a:t>
            </a:r>
            <a:r>
              <a:rPr sz="3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и применение</a:t>
            </a:r>
            <a:r>
              <a:rPr sz="3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более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серьезных</a:t>
            </a:r>
            <a:r>
              <a:rPr sz="3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санкций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в </a:t>
            </a:r>
            <a:r>
              <a:rPr sz="3000" spc="-6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соответствии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с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Calibri"/>
                <a:cs typeface="Calibri"/>
              </a:rPr>
              <a:t>серьезностью</a:t>
            </a:r>
            <a:r>
              <a:rPr sz="3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404040"/>
                </a:solidFill>
                <a:latin typeface="Calibri"/>
                <a:cs typeface="Calibri"/>
              </a:rPr>
              <a:t>проступка.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8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  <a:tabLst>
                <a:tab pos="2594610" algn="l"/>
                <a:tab pos="10141585" algn="l"/>
              </a:tabLst>
            </a:pPr>
            <a:r>
              <a:rPr dirty="0">
                <a:solidFill>
                  <a:srgbClr val="001F5F"/>
                </a:solidFill>
                <a:latin typeface="Times New Roman"/>
                <a:cs typeface="Times New Roman"/>
              </a:rPr>
              <a:t> 	</a:t>
            </a:r>
            <a:r>
              <a:rPr spc="-50" dirty="0">
                <a:solidFill>
                  <a:srgbClr val="001F5F"/>
                </a:solidFill>
              </a:rPr>
              <a:t>Действия</a:t>
            </a:r>
            <a:r>
              <a:rPr spc="-100" dirty="0">
                <a:solidFill>
                  <a:srgbClr val="001F5F"/>
                </a:solidFill>
              </a:rPr>
              <a:t> </a:t>
            </a:r>
            <a:r>
              <a:rPr spc="-50" dirty="0">
                <a:solidFill>
                  <a:srgbClr val="001F5F"/>
                </a:solidFill>
              </a:rPr>
              <a:t>1-го</a:t>
            </a:r>
            <a:r>
              <a:rPr spc="-70" dirty="0">
                <a:solidFill>
                  <a:srgbClr val="001F5F"/>
                </a:solidFill>
              </a:rPr>
              <a:t> </a:t>
            </a:r>
            <a:r>
              <a:rPr spc="-55" dirty="0">
                <a:solidFill>
                  <a:srgbClr val="001F5F"/>
                </a:solidFill>
              </a:rPr>
              <a:t>судьи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97" y="1762759"/>
            <a:ext cx="10082530" cy="378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3204" indent="-231140">
              <a:lnSpc>
                <a:spcPts val="2550"/>
              </a:lnSpc>
              <a:spcBef>
                <a:spcPts val="100"/>
              </a:spcBef>
              <a:buChar char="•"/>
              <a:tabLst>
                <a:tab pos="243840" algn="l"/>
              </a:tabLst>
            </a:pP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случае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незначительного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неправильного</a:t>
            </a:r>
            <a:r>
              <a:rPr sz="25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поведения</a:t>
            </a:r>
            <a:r>
              <a:rPr sz="25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r>
              <a:rPr sz="25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подозвать</a:t>
            </a:r>
            <a:r>
              <a:rPr sz="25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игрового</a:t>
            </a:r>
            <a:r>
              <a:rPr sz="25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капитана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и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объяснить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ему</a:t>
            </a:r>
            <a:r>
              <a:rPr sz="25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о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недопустимости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подобного</a:t>
            </a:r>
            <a:r>
              <a:rPr sz="2500" spc="-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поведения.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Очень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важно,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чтобы</a:t>
            </a:r>
            <a:r>
              <a:rPr sz="25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судьи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проявляли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свои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личные</a:t>
            </a:r>
            <a:endParaRPr sz="2500">
              <a:latin typeface="Calibri"/>
              <a:cs typeface="Calibri"/>
            </a:endParaRPr>
          </a:p>
          <a:p>
            <a:pPr marL="12700" marR="1207770">
              <a:lnSpc>
                <a:spcPct val="70000"/>
              </a:lnSpc>
              <a:spcBef>
                <a:spcPts val="450"/>
              </a:spcBef>
              <a:tabLst>
                <a:tab pos="4170679" algn="l"/>
              </a:tabLst>
            </a:pP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качества,</a:t>
            </a:r>
            <a:r>
              <a:rPr sz="25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были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деятельными,	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удерживая</a:t>
            </a:r>
            <a:r>
              <a:rPr sz="25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под</a:t>
            </a:r>
            <a:r>
              <a:rPr sz="2500" spc="-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контролем</a:t>
            </a:r>
            <a:r>
              <a:rPr sz="25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данную </a:t>
            </a:r>
            <a:r>
              <a:rPr sz="2500" spc="-5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ситуацию</a:t>
            </a:r>
            <a:r>
              <a:rPr sz="25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во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избежание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применения</a:t>
            </a:r>
            <a:r>
              <a:rPr sz="25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санкций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позже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 матче.</a:t>
            </a:r>
            <a:endParaRPr sz="2500">
              <a:latin typeface="Calibri"/>
              <a:cs typeface="Calibri"/>
            </a:endParaRPr>
          </a:p>
          <a:p>
            <a:pPr marL="243204" indent="-231140">
              <a:lnSpc>
                <a:spcPts val="2550"/>
              </a:lnSpc>
              <a:spcBef>
                <a:spcPts val="500"/>
              </a:spcBef>
              <a:buChar char="•"/>
              <a:tabLst>
                <a:tab pos="243840" algn="l"/>
              </a:tabLst>
            </a:pP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случае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 неправильного</a:t>
            </a:r>
            <a:r>
              <a:rPr sz="25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поведения,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приводящего</a:t>
            </a:r>
            <a:r>
              <a:rPr sz="25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к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санкциям,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 1-ый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судья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должен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дать</a:t>
            </a:r>
            <a:r>
              <a:rPr sz="25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свисток (обычно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35" dirty="0">
                <a:solidFill>
                  <a:srgbClr val="404040"/>
                </a:solidFill>
                <a:latin typeface="Calibri"/>
                <a:cs typeface="Calibri"/>
              </a:rPr>
              <a:t>когда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мяч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не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находится</a:t>
            </a:r>
            <a:r>
              <a:rPr sz="25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игре,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но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как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можно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скорее,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если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нарушение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серьезное)</a:t>
            </a:r>
            <a:r>
              <a:rPr sz="25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подозвать</a:t>
            </a:r>
            <a:r>
              <a:rPr sz="25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нарушившего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игрока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к</a:t>
            </a:r>
            <a:r>
              <a:rPr sz="25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судейской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вышке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для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вынесения</a:t>
            </a:r>
            <a:r>
              <a:rPr sz="25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наказания.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Затем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1-ый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судья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показывает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соответствующую</a:t>
            </a:r>
            <a:r>
              <a:rPr sz="25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карточку(и)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информирует</a:t>
            </a:r>
            <a:r>
              <a:rPr sz="25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игрока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о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причине</a:t>
            </a:r>
            <a:r>
              <a:rPr sz="25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и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типе наказания.</a:t>
            </a:r>
            <a:r>
              <a:rPr sz="25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В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случае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неправильного</a:t>
            </a:r>
            <a:r>
              <a:rPr sz="25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поведения</a:t>
            </a:r>
            <a:r>
              <a:rPr sz="25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члена</a:t>
            </a:r>
            <a:endParaRPr sz="2500">
              <a:latin typeface="Calibri"/>
              <a:cs typeface="Calibri"/>
            </a:endParaRPr>
          </a:p>
          <a:p>
            <a:pPr marL="12700" marR="1171575">
              <a:lnSpc>
                <a:spcPct val="70000"/>
              </a:lnSpc>
              <a:spcBef>
                <a:spcPts val="455"/>
              </a:spcBef>
            </a:pP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команды,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не </a:t>
            </a:r>
            <a:r>
              <a:rPr sz="2500" spc="-15" dirty="0">
                <a:solidFill>
                  <a:srgbClr val="404040"/>
                </a:solidFill>
                <a:latin typeface="Calibri"/>
                <a:cs typeface="Calibri"/>
              </a:rPr>
              <a:t>находящегося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на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площадке,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процедура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применения </a:t>
            </a:r>
            <a:r>
              <a:rPr sz="2500" spc="-5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санкций</a:t>
            </a:r>
            <a:r>
              <a:rPr sz="25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происходит</a:t>
            </a:r>
            <a:r>
              <a:rPr sz="2500" spc="-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04040"/>
                </a:solidFill>
                <a:latin typeface="Calibri"/>
                <a:cs typeface="Calibri"/>
              </a:rPr>
              <a:t>через</a:t>
            </a:r>
            <a:r>
              <a:rPr sz="25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404040"/>
                </a:solidFill>
                <a:latin typeface="Calibri"/>
                <a:cs typeface="Calibri"/>
              </a:rPr>
              <a:t>игрового</a:t>
            </a:r>
            <a:r>
              <a:rPr sz="25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Calibri"/>
                <a:cs typeface="Calibri"/>
              </a:rPr>
              <a:t>капитана.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61" y="209579"/>
            <a:ext cx="1863912" cy="9408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7" y="178219"/>
            <a:ext cx="2052915" cy="7797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5"/>
              </a:lnSpc>
            </a:pPr>
            <a:fld id="{81D60167-4931-47E6-BA6A-407CBD079E47}" type="slidenum">
              <a:rPr spc="5" dirty="0"/>
              <a:t>9</a:t>
            </a:fld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997E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1183</Words>
  <Application>Microsoft Office PowerPoint</Application>
  <PresentationFormat>Произвольный</PresentationFormat>
  <Paragraphs>158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Работа 1-го судьи: его отношение  к игре и управление поведением  участников</vt:lpstr>
      <vt:lpstr>  Полномочия 1-го судьи </vt:lpstr>
      <vt:lpstr>  Полномочия 1-го судьи </vt:lpstr>
      <vt:lpstr>  Полномочия 1-го судьи </vt:lpstr>
      <vt:lpstr>  Отмена решения линейного судьи </vt:lpstr>
      <vt:lpstr>  Отмена решения 2-го судьи </vt:lpstr>
      <vt:lpstr>  Применение санкций </vt:lpstr>
      <vt:lpstr>  Поведение участников </vt:lpstr>
      <vt:lpstr>  Действия 1-го судьи </vt:lpstr>
      <vt:lpstr>  Поведение тренеров </vt:lpstr>
      <vt:lpstr>  Эпатажные игроки </vt:lpstr>
      <vt:lpstr>  Обоюдное наказание </vt:lpstr>
      <vt:lpstr>  В концовке партии (матча) </vt:lpstr>
      <vt:lpstr>Применение санкций между партиями</vt:lpstr>
      <vt:lpstr>  Личное взаимодействие </vt:lpstr>
      <vt:lpstr>  Профессионализм </vt:lpstr>
      <vt:lpstr>Справедливость и последовательность</vt:lpstr>
      <vt:lpstr>Справедливость и последовательность</vt:lpstr>
      <vt:lpstr>  Судейская репутация </vt:lpstr>
      <vt:lpstr>Базовые истины для карьеры судьи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Рег.сем.2019 работа 1с.</dc:title>
  <dc:creator>Зенович А.В.</dc:creator>
  <cp:lastModifiedBy>Зав. кафедры ТиМ спортивных игр</cp:lastModifiedBy>
  <cp:revision>2</cp:revision>
  <dcterms:created xsi:type="dcterms:W3CDTF">2021-10-08T06:48:35Z</dcterms:created>
  <dcterms:modified xsi:type="dcterms:W3CDTF">2021-10-09T03:39:10Z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2021-10-08T00:00:00Z</vt:filetime>
  </property>
</Properties>
</file>